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sldIdLst>
    <p:sldId id="256" r:id="rId5"/>
    <p:sldId id="257" r:id="rId6"/>
    <p:sldId id="260" r:id="rId7"/>
    <p:sldId id="259" r:id="rId8"/>
    <p:sldId id="261" r:id="rId9"/>
    <p:sldId id="262" r:id="rId10"/>
    <p:sldId id="268"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83951" autoAdjust="0"/>
  </p:normalViewPr>
  <p:slideViewPr>
    <p:cSldViewPr snapToGrid="0">
      <p:cViewPr varScale="1">
        <p:scale>
          <a:sx n="104" d="100"/>
          <a:sy n="104" d="100"/>
        </p:scale>
        <p:origin x="87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diagrams/_rels/data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image" Target="../media/image2.svg"/></Relationships>
</file>

<file path=ppt/diagrams/_rels/drawing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image" Target="../media/image2.sv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a:alpha val="0"/>
      </a:schemeClr>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8851F0-7009-4C82-9243-9FB7D5E0EF56}" type="doc">
      <dgm:prSet loTypeId="urn:microsoft.com/office/officeart/2016/7/layout/LinearBlockProcessNumbered" loCatId="process" qsTypeId="urn:microsoft.com/office/officeart/2005/8/quickstyle/simple1#1" qsCatId="simple" csTypeId="urn:microsoft.com/office/officeart/2005/8/colors/colorful1#1" csCatId="colorful" phldr="1"/>
      <dgm:spPr/>
      <dgm:t>
        <a:bodyPr/>
        <a:lstStyle/>
        <a:p>
          <a:endParaRPr lang="en-US"/>
        </a:p>
      </dgm:t>
    </dgm:pt>
    <dgm:pt modelId="{E131413E-5D13-4C35-B18C-47310ECD391C}">
      <dgm:prSet/>
      <dgm:spPr/>
      <dgm:t>
        <a:bodyPr/>
        <a:lstStyle/>
        <a:p>
          <a:r>
            <a:rPr lang="en-US"/>
            <a:t>Background</a:t>
          </a:r>
        </a:p>
      </dgm:t>
    </dgm:pt>
    <dgm:pt modelId="{0A66B2E4-EAE5-4CA9-A8D0-ECBE4B84A17B}" type="parTrans" cxnId="{47F720EA-F329-44B7-97A9-957F372FAAF7}">
      <dgm:prSet/>
      <dgm:spPr/>
      <dgm:t>
        <a:bodyPr/>
        <a:lstStyle/>
        <a:p>
          <a:endParaRPr lang="en-US"/>
        </a:p>
      </dgm:t>
    </dgm:pt>
    <dgm:pt modelId="{31569C62-CA75-4B22-AAAB-8A6857CC2EA6}" type="sibTrans" cxnId="{47F720EA-F329-44B7-97A9-957F372FAAF7}">
      <dgm:prSet phldrT="01" phldr="0"/>
      <dgm:spPr/>
      <dgm:t>
        <a:bodyPr/>
        <a:lstStyle/>
        <a:p>
          <a:r>
            <a:rPr lang="en-US"/>
            <a:t>01</a:t>
          </a:r>
        </a:p>
      </dgm:t>
    </dgm:pt>
    <dgm:pt modelId="{1B94A81C-AABF-4959-B071-5EDF177B34A3}">
      <dgm:prSet/>
      <dgm:spPr/>
      <dgm:t>
        <a:bodyPr/>
        <a:lstStyle/>
        <a:p>
          <a:r>
            <a:rPr lang="en-US"/>
            <a:t>Data Collection</a:t>
          </a:r>
        </a:p>
      </dgm:t>
    </dgm:pt>
    <dgm:pt modelId="{E1A45846-1EED-4E8B-BC32-1197A1CE266B}" type="parTrans" cxnId="{3910D4BF-57F3-4AC8-8FB0-183364A42CE4}">
      <dgm:prSet/>
      <dgm:spPr/>
      <dgm:t>
        <a:bodyPr/>
        <a:lstStyle/>
        <a:p>
          <a:endParaRPr lang="en-US"/>
        </a:p>
      </dgm:t>
    </dgm:pt>
    <dgm:pt modelId="{8CB0297E-3905-4F69-B0CF-3658EC3FF05B}" type="sibTrans" cxnId="{3910D4BF-57F3-4AC8-8FB0-183364A42CE4}">
      <dgm:prSet phldrT="02" phldr="0"/>
      <dgm:spPr/>
      <dgm:t>
        <a:bodyPr/>
        <a:lstStyle/>
        <a:p>
          <a:r>
            <a:rPr lang="en-US"/>
            <a:t>02</a:t>
          </a:r>
        </a:p>
      </dgm:t>
    </dgm:pt>
    <dgm:pt modelId="{BD807805-0F2F-4D5E-BA93-AEB4D2BD8FAD}">
      <dgm:prSet/>
      <dgm:spPr/>
      <dgm:t>
        <a:bodyPr/>
        <a:lstStyle/>
        <a:p>
          <a:r>
            <a:rPr lang="en-US"/>
            <a:t>Data Findings</a:t>
          </a:r>
        </a:p>
      </dgm:t>
    </dgm:pt>
    <dgm:pt modelId="{FFE7B532-16DF-49A1-90D7-C71EC9C8AA73}" type="parTrans" cxnId="{0E749167-317F-46C8-A81D-46F936FC49DE}">
      <dgm:prSet/>
      <dgm:spPr/>
      <dgm:t>
        <a:bodyPr/>
        <a:lstStyle/>
        <a:p>
          <a:endParaRPr lang="en-US"/>
        </a:p>
      </dgm:t>
    </dgm:pt>
    <dgm:pt modelId="{A26452BD-DE83-42E5-9F17-3B3134A752FD}" type="sibTrans" cxnId="{0E749167-317F-46C8-A81D-46F936FC49DE}">
      <dgm:prSet phldrT="03" phldr="0"/>
      <dgm:spPr/>
      <dgm:t>
        <a:bodyPr/>
        <a:lstStyle/>
        <a:p>
          <a:r>
            <a:rPr lang="en-US"/>
            <a:t>03</a:t>
          </a:r>
        </a:p>
      </dgm:t>
    </dgm:pt>
    <dgm:pt modelId="{FFA594EA-C856-41D5-9D58-FC3F0741648F}">
      <dgm:prSet/>
      <dgm:spPr/>
      <dgm:t>
        <a:bodyPr/>
        <a:lstStyle/>
        <a:p>
          <a:r>
            <a:rPr lang="en-US" dirty="0"/>
            <a:t>Interventions </a:t>
          </a:r>
        </a:p>
        <a:p>
          <a:r>
            <a:rPr lang="en-US" dirty="0"/>
            <a:t>Conclusion</a:t>
          </a:r>
        </a:p>
      </dgm:t>
    </dgm:pt>
    <dgm:pt modelId="{143AE6E2-3BCE-4212-A588-0D0D6B14CF12}" type="parTrans" cxnId="{9F6686A1-04F8-4BC2-8B30-7722848AF8BC}">
      <dgm:prSet/>
      <dgm:spPr/>
      <dgm:t>
        <a:bodyPr/>
        <a:lstStyle/>
        <a:p>
          <a:endParaRPr lang="en-US"/>
        </a:p>
      </dgm:t>
    </dgm:pt>
    <dgm:pt modelId="{8195D58A-ACE3-4783-8C7F-5DF4B9C44AEE}" type="sibTrans" cxnId="{9F6686A1-04F8-4BC2-8B30-7722848AF8BC}">
      <dgm:prSet phldrT="04" phldr="0"/>
      <dgm:spPr/>
      <dgm:t>
        <a:bodyPr/>
        <a:lstStyle/>
        <a:p>
          <a:r>
            <a:rPr lang="en-US"/>
            <a:t>04</a:t>
          </a:r>
        </a:p>
      </dgm:t>
    </dgm:pt>
    <dgm:pt modelId="{D94CB877-D2B5-4530-BDEB-654DE342700F}" type="pres">
      <dgm:prSet presAssocID="{E98851F0-7009-4C82-9243-9FB7D5E0EF56}" presName="Name0" presStyleCnt="0">
        <dgm:presLayoutVars>
          <dgm:animLvl val="lvl"/>
          <dgm:resizeHandles val="exact"/>
        </dgm:presLayoutVars>
      </dgm:prSet>
      <dgm:spPr/>
    </dgm:pt>
    <dgm:pt modelId="{9B29E0A3-5C41-4BF2-B7D8-1AD9DB2E72F6}" type="pres">
      <dgm:prSet presAssocID="{E131413E-5D13-4C35-B18C-47310ECD391C}" presName="compositeNode" presStyleCnt="0">
        <dgm:presLayoutVars>
          <dgm:bulletEnabled val="1"/>
        </dgm:presLayoutVars>
      </dgm:prSet>
      <dgm:spPr/>
    </dgm:pt>
    <dgm:pt modelId="{094CBF9C-B3D8-4DBA-976A-25BD0711B628}" type="pres">
      <dgm:prSet presAssocID="{E131413E-5D13-4C35-B18C-47310ECD391C}" presName="bgRect" presStyleLbl="alignNode1" presStyleIdx="0" presStyleCnt="4"/>
      <dgm:spPr/>
    </dgm:pt>
    <dgm:pt modelId="{3F022935-853C-44F0-A8A5-52E193A04952}" type="pres">
      <dgm:prSet presAssocID="{31569C62-CA75-4B22-AAAB-8A6857CC2EA6}" presName="sibTransNodeRect" presStyleLbl="alignNode1" presStyleIdx="0" presStyleCnt="4">
        <dgm:presLayoutVars>
          <dgm:chMax val="0"/>
          <dgm:bulletEnabled val="1"/>
        </dgm:presLayoutVars>
      </dgm:prSet>
      <dgm:spPr/>
    </dgm:pt>
    <dgm:pt modelId="{F73DD652-593F-4901-8EA8-D11A73F59116}" type="pres">
      <dgm:prSet presAssocID="{E131413E-5D13-4C35-B18C-47310ECD391C}" presName="nodeRect" presStyleLbl="alignNode1" presStyleIdx="0" presStyleCnt="4">
        <dgm:presLayoutVars>
          <dgm:bulletEnabled val="1"/>
        </dgm:presLayoutVars>
      </dgm:prSet>
      <dgm:spPr/>
    </dgm:pt>
    <dgm:pt modelId="{A796B831-75B9-42BB-8ED7-43B92FA596FC}" type="pres">
      <dgm:prSet presAssocID="{31569C62-CA75-4B22-AAAB-8A6857CC2EA6}" presName="sibTrans" presStyleCnt="0"/>
      <dgm:spPr/>
    </dgm:pt>
    <dgm:pt modelId="{252724E2-0AFC-4B21-9459-6BCEFB14652B}" type="pres">
      <dgm:prSet presAssocID="{1B94A81C-AABF-4959-B071-5EDF177B34A3}" presName="compositeNode" presStyleCnt="0">
        <dgm:presLayoutVars>
          <dgm:bulletEnabled val="1"/>
        </dgm:presLayoutVars>
      </dgm:prSet>
      <dgm:spPr/>
    </dgm:pt>
    <dgm:pt modelId="{84A6D496-7879-4B1C-9E9D-666DBE105317}" type="pres">
      <dgm:prSet presAssocID="{1B94A81C-AABF-4959-B071-5EDF177B34A3}" presName="bgRect" presStyleLbl="alignNode1" presStyleIdx="1" presStyleCnt="4"/>
      <dgm:spPr/>
    </dgm:pt>
    <dgm:pt modelId="{65D5E0BC-5622-4B61-AEF4-EAF13D2FBBA1}" type="pres">
      <dgm:prSet presAssocID="{8CB0297E-3905-4F69-B0CF-3658EC3FF05B}" presName="sibTransNodeRect" presStyleLbl="alignNode1" presStyleIdx="1" presStyleCnt="4">
        <dgm:presLayoutVars>
          <dgm:chMax val="0"/>
          <dgm:bulletEnabled val="1"/>
        </dgm:presLayoutVars>
      </dgm:prSet>
      <dgm:spPr/>
    </dgm:pt>
    <dgm:pt modelId="{B64CAC92-BAF2-4A26-A9F9-AFB1F207FC4F}" type="pres">
      <dgm:prSet presAssocID="{1B94A81C-AABF-4959-B071-5EDF177B34A3}" presName="nodeRect" presStyleLbl="alignNode1" presStyleIdx="1" presStyleCnt="4">
        <dgm:presLayoutVars>
          <dgm:bulletEnabled val="1"/>
        </dgm:presLayoutVars>
      </dgm:prSet>
      <dgm:spPr/>
    </dgm:pt>
    <dgm:pt modelId="{574F41F1-EDCC-49EA-AE3F-D37F54121128}" type="pres">
      <dgm:prSet presAssocID="{8CB0297E-3905-4F69-B0CF-3658EC3FF05B}" presName="sibTrans" presStyleCnt="0"/>
      <dgm:spPr/>
    </dgm:pt>
    <dgm:pt modelId="{B46B43DC-666B-4BD3-B498-8918FB4B03D8}" type="pres">
      <dgm:prSet presAssocID="{BD807805-0F2F-4D5E-BA93-AEB4D2BD8FAD}" presName="compositeNode" presStyleCnt="0">
        <dgm:presLayoutVars>
          <dgm:bulletEnabled val="1"/>
        </dgm:presLayoutVars>
      </dgm:prSet>
      <dgm:spPr/>
    </dgm:pt>
    <dgm:pt modelId="{27B88197-D708-4770-A952-1F30831AA85D}" type="pres">
      <dgm:prSet presAssocID="{BD807805-0F2F-4D5E-BA93-AEB4D2BD8FAD}" presName="bgRect" presStyleLbl="alignNode1" presStyleIdx="2" presStyleCnt="4"/>
      <dgm:spPr/>
    </dgm:pt>
    <dgm:pt modelId="{DAFC52CB-6529-463E-9BB0-3628CEBD9898}" type="pres">
      <dgm:prSet presAssocID="{A26452BD-DE83-42E5-9F17-3B3134A752FD}" presName="sibTransNodeRect" presStyleLbl="alignNode1" presStyleIdx="2" presStyleCnt="4">
        <dgm:presLayoutVars>
          <dgm:chMax val="0"/>
          <dgm:bulletEnabled val="1"/>
        </dgm:presLayoutVars>
      </dgm:prSet>
      <dgm:spPr/>
    </dgm:pt>
    <dgm:pt modelId="{43056927-CC98-40AE-8571-1F5D939FD9D5}" type="pres">
      <dgm:prSet presAssocID="{BD807805-0F2F-4D5E-BA93-AEB4D2BD8FAD}" presName="nodeRect" presStyleLbl="alignNode1" presStyleIdx="2" presStyleCnt="4">
        <dgm:presLayoutVars>
          <dgm:bulletEnabled val="1"/>
        </dgm:presLayoutVars>
      </dgm:prSet>
      <dgm:spPr/>
    </dgm:pt>
    <dgm:pt modelId="{746F4EB3-CA63-404B-A3DF-040FC2C29F22}" type="pres">
      <dgm:prSet presAssocID="{A26452BD-DE83-42E5-9F17-3B3134A752FD}" presName="sibTrans" presStyleCnt="0"/>
      <dgm:spPr/>
    </dgm:pt>
    <dgm:pt modelId="{E2383989-5E51-44ED-BAC7-4421B76F75CA}" type="pres">
      <dgm:prSet presAssocID="{FFA594EA-C856-41D5-9D58-FC3F0741648F}" presName="compositeNode" presStyleCnt="0">
        <dgm:presLayoutVars>
          <dgm:bulletEnabled val="1"/>
        </dgm:presLayoutVars>
      </dgm:prSet>
      <dgm:spPr/>
    </dgm:pt>
    <dgm:pt modelId="{3DCDB09C-2B3B-4F51-B080-549FC7DB0649}" type="pres">
      <dgm:prSet presAssocID="{FFA594EA-C856-41D5-9D58-FC3F0741648F}" presName="bgRect" presStyleLbl="alignNode1" presStyleIdx="3" presStyleCnt="4"/>
      <dgm:spPr/>
    </dgm:pt>
    <dgm:pt modelId="{3C99722D-2AB3-4F5D-B357-65640842F4B9}" type="pres">
      <dgm:prSet presAssocID="{8195D58A-ACE3-4783-8C7F-5DF4B9C44AEE}" presName="sibTransNodeRect" presStyleLbl="alignNode1" presStyleIdx="3" presStyleCnt="4">
        <dgm:presLayoutVars>
          <dgm:chMax val="0"/>
          <dgm:bulletEnabled val="1"/>
        </dgm:presLayoutVars>
      </dgm:prSet>
      <dgm:spPr/>
    </dgm:pt>
    <dgm:pt modelId="{9FAB1FCC-927E-411A-8A3A-C213D712080D}" type="pres">
      <dgm:prSet presAssocID="{FFA594EA-C856-41D5-9D58-FC3F0741648F}" presName="nodeRect" presStyleLbl="alignNode1" presStyleIdx="3" presStyleCnt="4">
        <dgm:presLayoutVars>
          <dgm:bulletEnabled val="1"/>
        </dgm:presLayoutVars>
      </dgm:prSet>
      <dgm:spPr/>
    </dgm:pt>
  </dgm:ptLst>
  <dgm:cxnLst>
    <dgm:cxn modelId="{68154C0F-A56A-49FE-827A-0FDAE44046D0}" type="presOf" srcId="{E131413E-5D13-4C35-B18C-47310ECD391C}" destId="{094CBF9C-B3D8-4DBA-976A-25BD0711B628}" srcOrd="0" destOrd="0" presId="urn:microsoft.com/office/officeart/2016/7/layout/LinearBlockProcessNumbered"/>
    <dgm:cxn modelId="{A1BB9D5B-634D-482C-8F9C-A1DA4455C776}" type="presOf" srcId="{FFA594EA-C856-41D5-9D58-FC3F0741648F}" destId="{3DCDB09C-2B3B-4F51-B080-549FC7DB0649}" srcOrd="0" destOrd="0" presId="urn:microsoft.com/office/officeart/2016/7/layout/LinearBlockProcessNumbered"/>
    <dgm:cxn modelId="{1A216164-8F8B-40AC-AC10-A27EC443DA62}" type="presOf" srcId="{BD807805-0F2F-4D5E-BA93-AEB4D2BD8FAD}" destId="{43056927-CC98-40AE-8571-1F5D939FD9D5}" srcOrd="1" destOrd="0" presId="urn:microsoft.com/office/officeart/2016/7/layout/LinearBlockProcessNumbered"/>
    <dgm:cxn modelId="{0E749167-317F-46C8-A81D-46F936FC49DE}" srcId="{E98851F0-7009-4C82-9243-9FB7D5E0EF56}" destId="{BD807805-0F2F-4D5E-BA93-AEB4D2BD8FAD}" srcOrd="2" destOrd="0" parTransId="{FFE7B532-16DF-49A1-90D7-C71EC9C8AA73}" sibTransId="{A26452BD-DE83-42E5-9F17-3B3134A752FD}"/>
    <dgm:cxn modelId="{6AC7C348-7FDC-4DBB-9699-E238EBB418DB}" type="presOf" srcId="{A26452BD-DE83-42E5-9F17-3B3134A752FD}" destId="{DAFC52CB-6529-463E-9BB0-3628CEBD9898}" srcOrd="0" destOrd="0" presId="urn:microsoft.com/office/officeart/2016/7/layout/LinearBlockProcessNumbered"/>
    <dgm:cxn modelId="{365A0979-5448-4FFC-9F64-CA2F1C88B6C0}" type="presOf" srcId="{8195D58A-ACE3-4783-8C7F-5DF4B9C44AEE}" destId="{3C99722D-2AB3-4F5D-B357-65640842F4B9}" srcOrd="0" destOrd="0" presId="urn:microsoft.com/office/officeart/2016/7/layout/LinearBlockProcessNumbered"/>
    <dgm:cxn modelId="{F0109E7A-39EF-4F09-A8CE-E171E148C2CE}" type="presOf" srcId="{8CB0297E-3905-4F69-B0CF-3658EC3FF05B}" destId="{65D5E0BC-5622-4B61-AEF4-EAF13D2FBBA1}" srcOrd="0" destOrd="0" presId="urn:microsoft.com/office/officeart/2016/7/layout/LinearBlockProcessNumbered"/>
    <dgm:cxn modelId="{0A70577D-8E1B-401D-AD41-D61E2DA881AE}" type="presOf" srcId="{E131413E-5D13-4C35-B18C-47310ECD391C}" destId="{F73DD652-593F-4901-8EA8-D11A73F59116}" srcOrd="1" destOrd="0" presId="urn:microsoft.com/office/officeart/2016/7/layout/LinearBlockProcessNumbered"/>
    <dgm:cxn modelId="{5CAD5D82-9F47-43F8-AF04-FFC58198CB3D}" type="presOf" srcId="{E98851F0-7009-4C82-9243-9FB7D5E0EF56}" destId="{D94CB877-D2B5-4530-BDEB-654DE342700F}" srcOrd="0" destOrd="0" presId="urn:microsoft.com/office/officeart/2016/7/layout/LinearBlockProcessNumbered"/>
    <dgm:cxn modelId="{42059384-6408-4FD6-99D9-2D0D9B9F4826}" type="presOf" srcId="{FFA594EA-C856-41D5-9D58-FC3F0741648F}" destId="{9FAB1FCC-927E-411A-8A3A-C213D712080D}" srcOrd="1" destOrd="0" presId="urn:microsoft.com/office/officeart/2016/7/layout/LinearBlockProcessNumbered"/>
    <dgm:cxn modelId="{9F6686A1-04F8-4BC2-8B30-7722848AF8BC}" srcId="{E98851F0-7009-4C82-9243-9FB7D5E0EF56}" destId="{FFA594EA-C856-41D5-9D58-FC3F0741648F}" srcOrd="3" destOrd="0" parTransId="{143AE6E2-3BCE-4212-A588-0D0D6B14CF12}" sibTransId="{8195D58A-ACE3-4783-8C7F-5DF4B9C44AEE}"/>
    <dgm:cxn modelId="{6250A7AB-3EEF-4B05-844B-AD7384C8964C}" type="presOf" srcId="{1B94A81C-AABF-4959-B071-5EDF177B34A3}" destId="{B64CAC92-BAF2-4A26-A9F9-AFB1F207FC4F}" srcOrd="1" destOrd="0" presId="urn:microsoft.com/office/officeart/2016/7/layout/LinearBlockProcessNumbered"/>
    <dgm:cxn modelId="{877D0AB5-C236-4C60-9F6F-445C2D4891C4}" type="presOf" srcId="{BD807805-0F2F-4D5E-BA93-AEB4D2BD8FAD}" destId="{27B88197-D708-4770-A952-1F30831AA85D}" srcOrd="0" destOrd="0" presId="urn:microsoft.com/office/officeart/2016/7/layout/LinearBlockProcessNumbered"/>
    <dgm:cxn modelId="{3910D4BF-57F3-4AC8-8FB0-183364A42CE4}" srcId="{E98851F0-7009-4C82-9243-9FB7D5E0EF56}" destId="{1B94A81C-AABF-4959-B071-5EDF177B34A3}" srcOrd="1" destOrd="0" parTransId="{E1A45846-1EED-4E8B-BC32-1197A1CE266B}" sibTransId="{8CB0297E-3905-4F69-B0CF-3658EC3FF05B}"/>
    <dgm:cxn modelId="{79A64DE6-7158-4916-9825-FCFE9602A8D0}" type="presOf" srcId="{1B94A81C-AABF-4959-B071-5EDF177B34A3}" destId="{84A6D496-7879-4B1C-9E9D-666DBE105317}" srcOrd="0" destOrd="0" presId="urn:microsoft.com/office/officeart/2016/7/layout/LinearBlockProcessNumbered"/>
    <dgm:cxn modelId="{47F720EA-F329-44B7-97A9-957F372FAAF7}" srcId="{E98851F0-7009-4C82-9243-9FB7D5E0EF56}" destId="{E131413E-5D13-4C35-B18C-47310ECD391C}" srcOrd="0" destOrd="0" parTransId="{0A66B2E4-EAE5-4CA9-A8D0-ECBE4B84A17B}" sibTransId="{31569C62-CA75-4B22-AAAB-8A6857CC2EA6}"/>
    <dgm:cxn modelId="{3BBFD2F4-F8AD-4CF5-B9BB-228785547D6D}" type="presOf" srcId="{31569C62-CA75-4B22-AAAB-8A6857CC2EA6}" destId="{3F022935-853C-44F0-A8A5-52E193A04952}" srcOrd="0" destOrd="0" presId="urn:microsoft.com/office/officeart/2016/7/layout/LinearBlockProcessNumbered"/>
    <dgm:cxn modelId="{FFB6FA96-52FD-4D38-A3D7-039271BC3168}" type="presParOf" srcId="{D94CB877-D2B5-4530-BDEB-654DE342700F}" destId="{9B29E0A3-5C41-4BF2-B7D8-1AD9DB2E72F6}" srcOrd="0" destOrd="0" presId="urn:microsoft.com/office/officeart/2016/7/layout/LinearBlockProcessNumbered"/>
    <dgm:cxn modelId="{14A558F3-834C-4C8F-B8C6-898E0D5F0C4D}" type="presParOf" srcId="{9B29E0A3-5C41-4BF2-B7D8-1AD9DB2E72F6}" destId="{094CBF9C-B3D8-4DBA-976A-25BD0711B628}" srcOrd="0" destOrd="0" presId="urn:microsoft.com/office/officeart/2016/7/layout/LinearBlockProcessNumbered"/>
    <dgm:cxn modelId="{A1B8BBC8-5B8B-48F4-AF0C-3EC7BCB0DE56}" type="presParOf" srcId="{9B29E0A3-5C41-4BF2-B7D8-1AD9DB2E72F6}" destId="{3F022935-853C-44F0-A8A5-52E193A04952}" srcOrd="1" destOrd="0" presId="urn:microsoft.com/office/officeart/2016/7/layout/LinearBlockProcessNumbered"/>
    <dgm:cxn modelId="{B9BD57EF-8FBB-48DC-8406-01648ED8E2BE}" type="presParOf" srcId="{9B29E0A3-5C41-4BF2-B7D8-1AD9DB2E72F6}" destId="{F73DD652-593F-4901-8EA8-D11A73F59116}" srcOrd="2" destOrd="0" presId="urn:microsoft.com/office/officeart/2016/7/layout/LinearBlockProcessNumbered"/>
    <dgm:cxn modelId="{F0F90C92-6C46-4886-8870-D5FE745F7409}" type="presParOf" srcId="{D94CB877-D2B5-4530-BDEB-654DE342700F}" destId="{A796B831-75B9-42BB-8ED7-43B92FA596FC}" srcOrd="1" destOrd="0" presId="urn:microsoft.com/office/officeart/2016/7/layout/LinearBlockProcessNumbered"/>
    <dgm:cxn modelId="{18C611F6-792F-4D72-975A-4F74376EC399}" type="presParOf" srcId="{D94CB877-D2B5-4530-BDEB-654DE342700F}" destId="{252724E2-0AFC-4B21-9459-6BCEFB14652B}" srcOrd="2" destOrd="0" presId="urn:microsoft.com/office/officeart/2016/7/layout/LinearBlockProcessNumbered"/>
    <dgm:cxn modelId="{09328DA2-342D-45D0-9FFE-9A84D526C6AB}" type="presParOf" srcId="{252724E2-0AFC-4B21-9459-6BCEFB14652B}" destId="{84A6D496-7879-4B1C-9E9D-666DBE105317}" srcOrd="0" destOrd="0" presId="urn:microsoft.com/office/officeart/2016/7/layout/LinearBlockProcessNumbered"/>
    <dgm:cxn modelId="{03A6B026-48C8-48EE-B1E7-A1450164AB25}" type="presParOf" srcId="{252724E2-0AFC-4B21-9459-6BCEFB14652B}" destId="{65D5E0BC-5622-4B61-AEF4-EAF13D2FBBA1}" srcOrd="1" destOrd="0" presId="urn:microsoft.com/office/officeart/2016/7/layout/LinearBlockProcessNumbered"/>
    <dgm:cxn modelId="{C2806080-7B92-4D65-AC31-E377E5400E2A}" type="presParOf" srcId="{252724E2-0AFC-4B21-9459-6BCEFB14652B}" destId="{B64CAC92-BAF2-4A26-A9F9-AFB1F207FC4F}" srcOrd="2" destOrd="0" presId="urn:microsoft.com/office/officeart/2016/7/layout/LinearBlockProcessNumbered"/>
    <dgm:cxn modelId="{4AAB4814-ED8D-49BA-A337-80A7A12EDA7C}" type="presParOf" srcId="{D94CB877-D2B5-4530-BDEB-654DE342700F}" destId="{574F41F1-EDCC-49EA-AE3F-D37F54121128}" srcOrd="3" destOrd="0" presId="urn:microsoft.com/office/officeart/2016/7/layout/LinearBlockProcessNumbered"/>
    <dgm:cxn modelId="{392D2397-BED6-4E33-A8D3-5FFD1A91701F}" type="presParOf" srcId="{D94CB877-D2B5-4530-BDEB-654DE342700F}" destId="{B46B43DC-666B-4BD3-B498-8918FB4B03D8}" srcOrd="4" destOrd="0" presId="urn:microsoft.com/office/officeart/2016/7/layout/LinearBlockProcessNumbered"/>
    <dgm:cxn modelId="{045BF343-6C77-485D-887C-84E0F6423A9D}" type="presParOf" srcId="{B46B43DC-666B-4BD3-B498-8918FB4B03D8}" destId="{27B88197-D708-4770-A952-1F30831AA85D}" srcOrd="0" destOrd="0" presId="urn:microsoft.com/office/officeart/2016/7/layout/LinearBlockProcessNumbered"/>
    <dgm:cxn modelId="{FBB891C9-1A99-482E-959B-52020DEF4E09}" type="presParOf" srcId="{B46B43DC-666B-4BD3-B498-8918FB4B03D8}" destId="{DAFC52CB-6529-463E-9BB0-3628CEBD9898}" srcOrd="1" destOrd="0" presId="urn:microsoft.com/office/officeart/2016/7/layout/LinearBlockProcessNumbered"/>
    <dgm:cxn modelId="{529D8B4B-6AED-4D04-B665-4AACFC990682}" type="presParOf" srcId="{B46B43DC-666B-4BD3-B498-8918FB4B03D8}" destId="{43056927-CC98-40AE-8571-1F5D939FD9D5}" srcOrd="2" destOrd="0" presId="urn:microsoft.com/office/officeart/2016/7/layout/LinearBlockProcessNumbered"/>
    <dgm:cxn modelId="{A3EB1745-3259-42AA-9DEE-89B874A1D56B}" type="presParOf" srcId="{D94CB877-D2B5-4530-BDEB-654DE342700F}" destId="{746F4EB3-CA63-404B-A3DF-040FC2C29F22}" srcOrd="5" destOrd="0" presId="urn:microsoft.com/office/officeart/2016/7/layout/LinearBlockProcessNumbered"/>
    <dgm:cxn modelId="{D903E4A8-F3FD-420C-BEC2-C260337C649A}" type="presParOf" srcId="{D94CB877-D2B5-4530-BDEB-654DE342700F}" destId="{E2383989-5E51-44ED-BAC7-4421B76F75CA}" srcOrd="6" destOrd="0" presId="urn:microsoft.com/office/officeart/2016/7/layout/LinearBlockProcessNumbered"/>
    <dgm:cxn modelId="{40B79595-3780-404D-8446-0B0B514C6836}" type="presParOf" srcId="{E2383989-5E51-44ED-BAC7-4421B76F75CA}" destId="{3DCDB09C-2B3B-4F51-B080-549FC7DB0649}" srcOrd="0" destOrd="0" presId="urn:microsoft.com/office/officeart/2016/7/layout/LinearBlockProcessNumbered"/>
    <dgm:cxn modelId="{F7161B93-3871-40E0-B365-39A3E35BA859}" type="presParOf" srcId="{E2383989-5E51-44ED-BAC7-4421B76F75CA}" destId="{3C99722D-2AB3-4F5D-B357-65640842F4B9}" srcOrd="1" destOrd="0" presId="urn:microsoft.com/office/officeart/2016/7/layout/LinearBlockProcessNumbered"/>
    <dgm:cxn modelId="{4223B7D2-735D-45A4-97EC-16782B4996F8}" type="presParOf" srcId="{E2383989-5E51-44ED-BAC7-4421B76F75CA}" destId="{9FAB1FCC-927E-411A-8A3A-C213D712080D}"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62D419-CA5F-497F-B964-963CC7622989}" type="doc">
      <dgm:prSet loTypeId="urn:microsoft.com/office/officeart/2018/5/layout/CenteredIconLabelDescriptionList" loCatId="icon" qsTypeId="urn:microsoft.com/office/officeart/2005/8/quickstyle/simple1#2" qsCatId="simple" csTypeId="urn:microsoft.com/office/officeart/2018/5/colors/Iconchunking_neutralbg_accent3_2" csCatId="accent3" phldr="1"/>
      <dgm:spPr/>
      <dgm:t>
        <a:bodyPr/>
        <a:lstStyle/>
        <a:p>
          <a:endParaRPr lang="en-US"/>
        </a:p>
      </dgm:t>
    </dgm:pt>
    <dgm:pt modelId="{4B04370E-01E0-4FA0-A62A-7EBC78D9CE42}">
      <dgm:prSet/>
      <dgm:spPr/>
      <dgm:t>
        <a:bodyPr/>
        <a:lstStyle/>
        <a:p>
          <a:pPr>
            <a:lnSpc>
              <a:spcPct val="100000"/>
            </a:lnSpc>
            <a:defRPr b="1"/>
          </a:pPr>
          <a:r>
            <a:rPr lang="en-US"/>
            <a:t>Established Antibiotic Stewardship Program 2022</a:t>
          </a:r>
        </a:p>
      </dgm:t>
    </dgm:pt>
    <dgm:pt modelId="{B06922E4-F0C5-46C6-BB86-07BF2FD524CD}" type="parTrans" cxnId="{D9B80404-2643-4A65-A5DB-1893B24611D2}">
      <dgm:prSet/>
      <dgm:spPr/>
      <dgm:t>
        <a:bodyPr/>
        <a:lstStyle/>
        <a:p>
          <a:endParaRPr lang="en-US"/>
        </a:p>
      </dgm:t>
    </dgm:pt>
    <dgm:pt modelId="{0888FAEB-736B-4D2E-9336-B9866BF0DF00}" type="sibTrans" cxnId="{D9B80404-2643-4A65-A5DB-1893B24611D2}">
      <dgm:prSet/>
      <dgm:spPr/>
      <dgm:t>
        <a:bodyPr/>
        <a:lstStyle/>
        <a:p>
          <a:endParaRPr lang="en-US"/>
        </a:p>
      </dgm:t>
    </dgm:pt>
    <dgm:pt modelId="{464A61FC-84C4-418A-8012-F5533C2E31D9}">
      <dgm:prSet/>
      <dgm:spPr/>
      <dgm:t>
        <a:bodyPr/>
        <a:lstStyle/>
        <a:p>
          <a:pPr>
            <a:lnSpc>
              <a:spcPct val="100000"/>
            </a:lnSpc>
            <a:defRPr b="1"/>
          </a:pPr>
          <a:r>
            <a:rPr lang="en-US"/>
            <a:t>Antibiotic Stewardship Committee</a:t>
          </a:r>
        </a:p>
      </dgm:t>
    </dgm:pt>
    <dgm:pt modelId="{1FC62A50-1D5A-4925-8E67-E3643FEE5131}" type="parTrans" cxnId="{1C32E4C7-66CA-4CBE-AFCD-CCED55678009}">
      <dgm:prSet/>
      <dgm:spPr/>
      <dgm:t>
        <a:bodyPr/>
        <a:lstStyle/>
        <a:p>
          <a:endParaRPr lang="en-US"/>
        </a:p>
      </dgm:t>
    </dgm:pt>
    <dgm:pt modelId="{7FE12FC7-2B91-486A-A341-2A1D92BC85EE}" type="sibTrans" cxnId="{1C32E4C7-66CA-4CBE-AFCD-CCED55678009}">
      <dgm:prSet/>
      <dgm:spPr/>
      <dgm:t>
        <a:bodyPr/>
        <a:lstStyle/>
        <a:p>
          <a:endParaRPr lang="en-US"/>
        </a:p>
      </dgm:t>
    </dgm:pt>
    <dgm:pt modelId="{7D34CF71-EF06-460E-BD00-01A77C34108E}">
      <dgm:prSet/>
      <dgm:spPr/>
      <dgm:t>
        <a:bodyPr/>
        <a:lstStyle/>
        <a:p>
          <a:pPr>
            <a:lnSpc>
              <a:spcPct val="100000"/>
            </a:lnSpc>
          </a:pPr>
          <a:r>
            <a:rPr lang="en-US" dirty="0"/>
            <a:t>Larissa Ditmore, R.N., BSN, Infection Control/Employee Health</a:t>
          </a:r>
        </a:p>
      </dgm:t>
    </dgm:pt>
    <dgm:pt modelId="{0BDEF430-D834-42C3-B141-08DD5E5D1018}" type="parTrans" cxnId="{9C3345C0-7A66-44F9-8006-E9F1EB2C29C6}">
      <dgm:prSet/>
      <dgm:spPr/>
      <dgm:t>
        <a:bodyPr/>
        <a:lstStyle/>
        <a:p>
          <a:endParaRPr lang="en-US"/>
        </a:p>
      </dgm:t>
    </dgm:pt>
    <dgm:pt modelId="{77BCDD78-1694-4F31-86A2-F8EB39F08CDA}" type="sibTrans" cxnId="{9C3345C0-7A66-44F9-8006-E9F1EB2C29C6}">
      <dgm:prSet/>
      <dgm:spPr/>
      <dgm:t>
        <a:bodyPr/>
        <a:lstStyle/>
        <a:p>
          <a:endParaRPr lang="en-US"/>
        </a:p>
      </dgm:t>
    </dgm:pt>
    <dgm:pt modelId="{262DC54D-EDE8-40D1-AD59-CDDAFBA03864}">
      <dgm:prSet/>
      <dgm:spPr/>
      <dgm:t>
        <a:bodyPr/>
        <a:lstStyle/>
        <a:p>
          <a:pPr>
            <a:lnSpc>
              <a:spcPct val="100000"/>
            </a:lnSpc>
          </a:pPr>
          <a:r>
            <a:rPr lang="en-US"/>
            <a:t>Joshua Burton, PharmD, Director of Pharmacy</a:t>
          </a:r>
        </a:p>
      </dgm:t>
    </dgm:pt>
    <dgm:pt modelId="{2934A35C-6923-46E0-9978-91F93251368F}" type="parTrans" cxnId="{8B40252B-745B-42BC-B972-4323C9B63B0F}">
      <dgm:prSet/>
      <dgm:spPr/>
      <dgm:t>
        <a:bodyPr/>
        <a:lstStyle/>
        <a:p>
          <a:endParaRPr lang="en-US"/>
        </a:p>
      </dgm:t>
    </dgm:pt>
    <dgm:pt modelId="{A0479559-08F9-4292-B58E-8A52781C0E5B}" type="sibTrans" cxnId="{8B40252B-745B-42BC-B972-4323C9B63B0F}">
      <dgm:prSet/>
      <dgm:spPr/>
      <dgm:t>
        <a:bodyPr/>
        <a:lstStyle/>
        <a:p>
          <a:endParaRPr lang="en-US"/>
        </a:p>
      </dgm:t>
    </dgm:pt>
    <dgm:pt modelId="{AFDAFF13-16B4-44D6-ACAF-F8C6484DF3E7}" type="pres">
      <dgm:prSet presAssocID="{C362D419-CA5F-497F-B964-963CC7622989}" presName="root" presStyleCnt="0">
        <dgm:presLayoutVars>
          <dgm:dir/>
          <dgm:resizeHandles val="exact"/>
        </dgm:presLayoutVars>
      </dgm:prSet>
      <dgm:spPr/>
    </dgm:pt>
    <dgm:pt modelId="{B739783F-311B-460D-96F8-4798DE75494F}" type="pres">
      <dgm:prSet presAssocID="{4B04370E-01E0-4FA0-A62A-7EBC78D9CE42}" presName="compNode" presStyleCnt="0"/>
      <dgm:spPr/>
    </dgm:pt>
    <dgm:pt modelId="{3BC3471E-346B-4CBA-AFEC-F378DB1D709F}" type="pres">
      <dgm:prSet presAssocID="{4B04370E-01E0-4FA0-A62A-7EBC78D9CE42}"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edicine"/>
        </a:ext>
      </dgm:extLst>
    </dgm:pt>
    <dgm:pt modelId="{091F366E-ECD7-4DA4-AB5D-FDE715944997}" type="pres">
      <dgm:prSet presAssocID="{4B04370E-01E0-4FA0-A62A-7EBC78D9CE42}" presName="iconSpace" presStyleCnt="0"/>
      <dgm:spPr/>
    </dgm:pt>
    <dgm:pt modelId="{EE1D97BF-763B-473D-9824-9092DEB96DC4}" type="pres">
      <dgm:prSet presAssocID="{4B04370E-01E0-4FA0-A62A-7EBC78D9CE42}" presName="parTx" presStyleLbl="revTx" presStyleIdx="0" presStyleCnt="4">
        <dgm:presLayoutVars>
          <dgm:chMax val="0"/>
          <dgm:chPref val="0"/>
        </dgm:presLayoutVars>
      </dgm:prSet>
      <dgm:spPr/>
    </dgm:pt>
    <dgm:pt modelId="{9C69862F-B989-488D-8527-7AEDF7877FBD}" type="pres">
      <dgm:prSet presAssocID="{4B04370E-01E0-4FA0-A62A-7EBC78D9CE42}" presName="txSpace" presStyleCnt="0"/>
      <dgm:spPr/>
    </dgm:pt>
    <dgm:pt modelId="{81979E5A-F0F6-44DF-BE48-05DC52F2DD59}" type="pres">
      <dgm:prSet presAssocID="{4B04370E-01E0-4FA0-A62A-7EBC78D9CE42}" presName="desTx" presStyleLbl="revTx" presStyleIdx="1" presStyleCnt="4">
        <dgm:presLayoutVars/>
      </dgm:prSet>
      <dgm:spPr/>
    </dgm:pt>
    <dgm:pt modelId="{54297B29-5CEB-4D80-94A1-6667316354BF}" type="pres">
      <dgm:prSet presAssocID="{0888FAEB-736B-4D2E-9336-B9866BF0DF00}" presName="sibTrans" presStyleCnt="0"/>
      <dgm:spPr/>
    </dgm:pt>
    <dgm:pt modelId="{CF10B345-E53D-4D1D-9A7D-8BA492F5AA0B}" type="pres">
      <dgm:prSet presAssocID="{464A61FC-84C4-418A-8012-F5533C2E31D9}" presName="compNode" presStyleCnt="0"/>
      <dgm:spPr/>
    </dgm:pt>
    <dgm:pt modelId="{24E07875-F248-4BC2-951B-7C6E3B8CEC02}" type="pres">
      <dgm:prSet presAssocID="{464A61FC-84C4-418A-8012-F5533C2E31D9}"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21893980-3CA8-44FF-BC2C-2EC05F9AC810}" type="pres">
      <dgm:prSet presAssocID="{464A61FC-84C4-418A-8012-F5533C2E31D9}" presName="iconSpace" presStyleCnt="0"/>
      <dgm:spPr/>
    </dgm:pt>
    <dgm:pt modelId="{B8615932-592C-49D5-9991-61C6431E807B}" type="pres">
      <dgm:prSet presAssocID="{464A61FC-84C4-418A-8012-F5533C2E31D9}" presName="parTx" presStyleLbl="revTx" presStyleIdx="2" presStyleCnt="4">
        <dgm:presLayoutVars>
          <dgm:chMax val="0"/>
          <dgm:chPref val="0"/>
        </dgm:presLayoutVars>
      </dgm:prSet>
      <dgm:spPr/>
    </dgm:pt>
    <dgm:pt modelId="{C085A10F-920F-48D6-87B1-C4316DA8729A}" type="pres">
      <dgm:prSet presAssocID="{464A61FC-84C4-418A-8012-F5533C2E31D9}" presName="txSpace" presStyleCnt="0"/>
      <dgm:spPr/>
    </dgm:pt>
    <dgm:pt modelId="{C3743E30-E1A9-4739-8EAF-4910C25B837F}" type="pres">
      <dgm:prSet presAssocID="{464A61FC-84C4-418A-8012-F5533C2E31D9}" presName="desTx" presStyleLbl="revTx" presStyleIdx="3" presStyleCnt="4">
        <dgm:presLayoutVars/>
      </dgm:prSet>
      <dgm:spPr/>
    </dgm:pt>
  </dgm:ptLst>
  <dgm:cxnLst>
    <dgm:cxn modelId="{D9B80404-2643-4A65-A5DB-1893B24611D2}" srcId="{C362D419-CA5F-497F-B964-963CC7622989}" destId="{4B04370E-01E0-4FA0-A62A-7EBC78D9CE42}" srcOrd="0" destOrd="0" parTransId="{B06922E4-F0C5-46C6-BB86-07BF2FD524CD}" sibTransId="{0888FAEB-736B-4D2E-9336-B9866BF0DF00}"/>
    <dgm:cxn modelId="{8B40252B-745B-42BC-B972-4323C9B63B0F}" srcId="{464A61FC-84C4-418A-8012-F5533C2E31D9}" destId="{262DC54D-EDE8-40D1-AD59-CDDAFBA03864}" srcOrd="1" destOrd="0" parTransId="{2934A35C-6923-46E0-9978-91F93251368F}" sibTransId="{A0479559-08F9-4292-B58E-8A52781C0E5B}"/>
    <dgm:cxn modelId="{ABD6FE30-5025-4F82-8EF4-014DE8E90D44}" type="presOf" srcId="{C362D419-CA5F-497F-B964-963CC7622989}" destId="{AFDAFF13-16B4-44D6-ACAF-F8C6484DF3E7}" srcOrd="0" destOrd="0" presId="urn:microsoft.com/office/officeart/2018/5/layout/CenteredIconLabelDescriptionList"/>
    <dgm:cxn modelId="{7EEC6B67-7321-4052-A717-3DD39099954A}" type="presOf" srcId="{262DC54D-EDE8-40D1-AD59-CDDAFBA03864}" destId="{C3743E30-E1A9-4739-8EAF-4910C25B837F}" srcOrd="0" destOrd="1" presId="urn:microsoft.com/office/officeart/2018/5/layout/CenteredIconLabelDescriptionList"/>
    <dgm:cxn modelId="{376F637B-5722-4EF8-9991-0C735E4D7C65}" type="presOf" srcId="{4B04370E-01E0-4FA0-A62A-7EBC78D9CE42}" destId="{EE1D97BF-763B-473D-9824-9092DEB96DC4}" srcOrd="0" destOrd="0" presId="urn:microsoft.com/office/officeart/2018/5/layout/CenteredIconLabelDescriptionList"/>
    <dgm:cxn modelId="{6C942287-6051-4B44-BE2B-D726D4C864A1}" type="presOf" srcId="{7D34CF71-EF06-460E-BD00-01A77C34108E}" destId="{C3743E30-E1A9-4739-8EAF-4910C25B837F}" srcOrd="0" destOrd="0" presId="urn:microsoft.com/office/officeart/2018/5/layout/CenteredIconLabelDescriptionList"/>
    <dgm:cxn modelId="{54740FA3-E4F6-442E-866E-682F87348AED}" type="presOf" srcId="{464A61FC-84C4-418A-8012-F5533C2E31D9}" destId="{B8615932-592C-49D5-9991-61C6431E807B}" srcOrd="0" destOrd="0" presId="urn:microsoft.com/office/officeart/2018/5/layout/CenteredIconLabelDescriptionList"/>
    <dgm:cxn modelId="{9C3345C0-7A66-44F9-8006-E9F1EB2C29C6}" srcId="{464A61FC-84C4-418A-8012-F5533C2E31D9}" destId="{7D34CF71-EF06-460E-BD00-01A77C34108E}" srcOrd="0" destOrd="0" parTransId="{0BDEF430-D834-42C3-B141-08DD5E5D1018}" sibTransId="{77BCDD78-1694-4F31-86A2-F8EB39F08CDA}"/>
    <dgm:cxn modelId="{1C32E4C7-66CA-4CBE-AFCD-CCED55678009}" srcId="{C362D419-CA5F-497F-B964-963CC7622989}" destId="{464A61FC-84C4-418A-8012-F5533C2E31D9}" srcOrd="1" destOrd="0" parTransId="{1FC62A50-1D5A-4925-8E67-E3643FEE5131}" sibTransId="{7FE12FC7-2B91-486A-A341-2A1D92BC85EE}"/>
    <dgm:cxn modelId="{F4B84312-75DD-410C-8619-D36DE28AD7CA}" type="presParOf" srcId="{AFDAFF13-16B4-44D6-ACAF-F8C6484DF3E7}" destId="{B739783F-311B-460D-96F8-4798DE75494F}" srcOrd="0" destOrd="0" presId="urn:microsoft.com/office/officeart/2018/5/layout/CenteredIconLabelDescriptionList"/>
    <dgm:cxn modelId="{A1A4CAA4-6731-432E-9163-BAB6450685C3}" type="presParOf" srcId="{B739783F-311B-460D-96F8-4798DE75494F}" destId="{3BC3471E-346B-4CBA-AFEC-F378DB1D709F}" srcOrd="0" destOrd="0" presId="urn:microsoft.com/office/officeart/2018/5/layout/CenteredIconLabelDescriptionList"/>
    <dgm:cxn modelId="{E9497D6E-D8E4-479B-AE50-BE73B2F7490C}" type="presParOf" srcId="{B739783F-311B-460D-96F8-4798DE75494F}" destId="{091F366E-ECD7-4DA4-AB5D-FDE715944997}" srcOrd="1" destOrd="0" presId="urn:microsoft.com/office/officeart/2018/5/layout/CenteredIconLabelDescriptionList"/>
    <dgm:cxn modelId="{835E6FE6-C9D1-4C82-9713-0639B8D90580}" type="presParOf" srcId="{B739783F-311B-460D-96F8-4798DE75494F}" destId="{EE1D97BF-763B-473D-9824-9092DEB96DC4}" srcOrd="2" destOrd="0" presId="urn:microsoft.com/office/officeart/2018/5/layout/CenteredIconLabelDescriptionList"/>
    <dgm:cxn modelId="{E592AEF3-A515-4D57-928B-81F8E1EFEC78}" type="presParOf" srcId="{B739783F-311B-460D-96F8-4798DE75494F}" destId="{9C69862F-B989-488D-8527-7AEDF7877FBD}" srcOrd="3" destOrd="0" presId="urn:microsoft.com/office/officeart/2018/5/layout/CenteredIconLabelDescriptionList"/>
    <dgm:cxn modelId="{65CBAEDE-44DB-417A-9795-E2C2E6F0CD8D}" type="presParOf" srcId="{B739783F-311B-460D-96F8-4798DE75494F}" destId="{81979E5A-F0F6-44DF-BE48-05DC52F2DD59}" srcOrd="4" destOrd="0" presId="urn:microsoft.com/office/officeart/2018/5/layout/CenteredIconLabelDescriptionList"/>
    <dgm:cxn modelId="{16B348E5-B71F-4262-95E4-6169993BA6C1}" type="presParOf" srcId="{AFDAFF13-16B4-44D6-ACAF-F8C6484DF3E7}" destId="{54297B29-5CEB-4D80-94A1-6667316354BF}" srcOrd="1" destOrd="0" presId="urn:microsoft.com/office/officeart/2018/5/layout/CenteredIconLabelDescriptionList"/>
    <dgm:cxn modelId="{D022D2C7-AF39-41DB-8311-75F36348422D}" type="presParOf" srcId="{AFDAFF13-16B4-44D6-ACAF-F8C6484DF3E7}" destId="{CF10B345-E53D-4D1D-9A7D-8BA492F5AA0B}" srcOrd="2" destOrd="0" presId="urn:microsoft.com/office/officeart/2018/5/layout/CenteredIconLabelDescriptionList"/>
    <dgm:cxn modelId="{41B1EF07-68CE-4D1A-831C-61B3A622C7C7}" type="presParOf" srcId="{CF10B345-E53D-4D1D-9A7D-8BA492F5AA0B}" destId="{24E07875-F248-4BC2-951B-7C6E3B8CEC02}" srcOrd="0" destOrd="0" presId="urn:microsoft.com/office/officeart/2018/5/layout/CenteredIconLabelDescriptionList"/>
    <dgm:cxn modelId="{B91CC2D8-A64E-4DE8-92D8-12C02BFF0484}" type="presParOf" srcId="{CF10B345-E53D-4D1D-9A7D-8BA492F5AA0B}" destId="{21893980-3CA8-44FF-BC2C-2EC05F9AC810}" srcOrd="1" destOrd="0" presId="urn:microsoft.com/office/officeart/2018/5/layout/CenteredIconLabelDescriptionList"/>
    <dgm:cxn modelId="{E36212D6-9B2B-41FF-ADC0-60F068F2C630}" type="presParOf" srcId="{CF10B345-E53D-4D1D-9A7D-8BA492F5AA0B}" destId="{B8615932-592C-49D5-9991-61C6431E807B}" srcOrd="2" destOrd="0" presId="urn:microsoft.com/office/officeart/2018/5/layout/CenteredIconLabelDescriptionList"/>
    <dgm:cxn modelId="{3884CBB3-A6B5-4F9E-A72B-4A10378ED233}" type="presParOf" srcId="{CF10B345-E53D-4D1D-9A7D-8BA492F5AA0B}" destId="{C085A10F-920F-48D6-87B1-C4316DA8729A}" srcOrd="3" destOrd="0" presId="urn:microsoft.com/office/officeart/2018/5/layout/CenteredIconLabelDescriptionList"/>
    <dgm:cxn modelId="{4FB75C1E-BE62-49E5-9A96-C97A97D0DF42}" type="presParOf" srcId="{CF10B345-E53D-4D1D-9A7D-8BA492F5AA0B}" destId="{C3743E30-E1A9-4739-8EAF-4910C25B837F}" srcOrd="4" destOrd="0" presId="urn:microsoft.com/office/officeart/2018/5/layout/CenteredIconLabelDescrip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13C0D2-2C7D-4495-988B-3E38BB7C6F5A}" type="doc">
      <dgm:prSet loTypeId="urn:microsoft.com/office/officeart/2005/8/layout/vList2" loCatId="list" qsTypeId="urn:microsoft.com/office/officeart/2005/8/quickstyle/simple4#1" qsCatId="simple" csTypeId="urn:microsoft.com/office/officeart/2005/8/colors/colorful2#1" csCatId="colorful" phldr="1"/>
      <dgm:spPr/>
      <dgm:t>
        <a:bodyPr/>
        <a:lstStyle/>
        <a:p>
          <a:endParaRPr lang="en-US"/>
        </a:p>
      </dgm:t>
    </dgm:pt>
    <dgm:pt modelId="{C0073FA8-FEE9-42C8-AA2D-95941FDDD10C}">
      <dgm:prSet/>
      <dgm:spPr/>
      <dgm:t>
        <a:bodyPr/>
        <a:lstStyle/>
        <a:p>
          <a:r>
            <a:rPr lang="en-US" dirty="0"/>
            <a:t>ASB 201- May 2026: 448 Cases Submitted</a:t>
          </a:r>
        </a:p>
      </dgm:t>
    </dgm:pt>
    <dgm:pt modelId="{D52089EC-F102-4A79-80D7-B68687EDFD37}" type="parTrans" cxnId="{B5E5C3DE-65CB-48B8-A8C3-52D1AA53D49E}">
      <dgm:prSet/>
      <dgm:spPr/>
      <dgm:t>
        <a:bodyPr/>
        <a:lstStyle/>
        <a:p>
          <a:endParaRPr lang="en-US"/>
        </a:p>
      </dgm:t>
    </dgm:pt>
    <dgm:pt modelId="{5EC7848D-8609-4B20-8780-FE2F466207DC}" type="sibTrans" cxnId="{B5E5C3DE-65CB-48B8-A8C3-52D1AA53D49E}">
      <dgm:prSet/>
      <dgm:spPr/>
      <dgm:t>
        <a:bodyPr/>
        <a:lstStyle/>
        <a:p>
          <a:endParaRPr lang="en-US"/>
        </a:p>
      </dgm:t>
    </dgm:pt>
    <dgm:pt modelId="{A55417A1-F75B-424E-8AFE-2767DE415C34}">
      <dgm:prSet/>
      <dgm:spPr/>
      <dgm:t>
        <a:bodyPr/>
        <a:lstStyle/>
        <a:p>
          <a:r>
            <a:rPr lang="en-US" dirty="0"/>
            <a:t>ASB 101: 41 Cases Submitted</a:t>
          </a:r>
        </a:p>
      </dgm:t>
    </dgm:pt>
    <dgm:pt modelId="{274CB7D2-540B-4472-8735-673A079AFF99}" type="parTrans" cxnId="{1CEBF8DD-F226-4830-BE5C-56062E70D40F}">
      <dgm:prSet/>
      <dgm:spPr/>
      <dgm:t>
        <a:bodyPr/>
        <a:lstStyle/>
        <a:p>
          <a:endParaRPr lang="en-US"/>
        </a:p>
      </dgm:t>
    </dgm:pt>
    <dgm:pt modelId="{15260E1F-6E93-4CCB-8F88-960A25881B53}" type="sibTrans" cxnId="{1CEBF8DD-F226-4830-BE5C-56062E70D40F}">
      <dgm:prSet/>
      <dgm:spPr/>
      <dgm:t>
        <a:bodyPr/>
        <a:lstStyle/>
        <a:p>
          <a:endParaRPr lang="en-US"/>
        </a:p>
      </dgm:t>
    </dgm:pt>
    <dgm:pt modelId="{4B0CC86E-7B88-452C-8A7F-BED9A94E194F}" type="pres">
      <dgm:prSet presAssocID="{7C13C0D2-2C7D-4495-988B-3E38BB7C6F5A}" presName="linear" presStyleCnt="0">
        <dgm:presLayoutVars>
          <dgm:animLvl val="lvl"/>
          <dgm:resizeHandles val="exact"/>
        </dgm:presLayoutVars>
      </dgm:prSet>
      <dgm:spPr/>
    </dgm:pt>
    <dgm:pt modelId="{B6933736-1DE6-4902-B7F0-8CF941CD2B54}" type="pres">
      <dgm:prSet presAssocID="{C0073FA8-FEE9-42C8-AA2D-95941FDDD10C}" presName="parentText" presStyleLbl="node1" presStyleIdx="0" presStyleCnt="2">
        <dgm:presLayoutVars>
          <dgm:chMax val="0"/>
          <dgm:bulletEnabled val="1"/>
        </dgm:presLayoutVars>
      </dgm:prSet>
      <dgm:spPr/>
    </dgm:pt>
    <dgm:pt modelId="{992ACE5E-521B-48E2-A8BF-6F35B7E4C5CB}" type="pres">
      <dgm:prSet presAssocID="{5EC7848D-8609-4B20-8780-FE2F466207DC}" presName="spacer" presStyleCnt="0"/>
      <dgm:spPr/>
    </dgm:pt>
    <dgm:pt modelId="{7BC323B5-DADF-49B6-ADD6-101714B48529}" type="pres">
      <dgm:prSet presAssocID="{A55417A1-F75B-424E-8AFE-2767DE415C34}" presName="parentText" presStyleLbl="node1" presStyleIdx="1" presStyleCnt="2">
        <dgm:presLayoutVars>
          <dgm:chMax val="0"/>
          <dgm:bulletEnabled val="1"/>
        </dgm:presLayoutVars>
      </dgm:prSet>
      <dgm:spPr/>
    </dgm:pt>
  </dgm:ptLst>
  <dgm:cxnLst>
    <dgm:cxn modelId="{6FE9453D-EDFA-45F9-BE1F-D9C88F6724A2}" type="presOf" srcId="{7C13C0D2-2C7D-4495-988B-3E38BB7C6F5A}" destId="{4B0CC86E-7B88-452C-8A7F-BED9A94E194F}" srcOrd="0" destOrd="0" presId="urn:microsoft.com/office/officeart/2005/8/layout/vList2"/>
    <dgm:cxn modelId="{2EC85251-8368-4D78-B8A7-9FA4632182B6}" type="presOf" srcId="{A55417A1-F75B-424E-8AFE-2767DE415C34}" destId="{7BC323B5-DADF-49B6-ADD6-101714B48529}" srcOrd="0" destOrd="0" presId="urn:microsoft.com/office/officeart/2005/8/layout/vList2"/>
    <dgm:cxn modelId="{5A3607C9-4A62-432B-85A4-C20B554203DD}" type="presOf" srcId="{C0073FA8-FEE9-42C8-AA2D-95941FDDD10C}" destId="{B6933736-1DE6-4902-B7F0-8CF941CD2B54}" srcOrd="0" destOrd="0" presId="urn:microsoft.com/office/officeart/2005/8/layout/vList2"/>
    <dgm:cxn modelId="{1CEBF8DD-F226-4830-BE5C-56062E70D40F}" srcId="{7C13C0D2-2C7D-4495-988B-3E38BB7C6F5A}" destId="{A55417A1-F75B-424E-8AFE-2767DE415C34}" srcOrd="1" destOrd="0" parTransId="{274CB7D2-540B-4472-8735-673A079AFF99}" sibTransId="{15260E1F-6E93-4CCB-8F88-960A25881B53}"/>
    <dgm:cxn modelId="{B5E5C3DE-65CB-48B8-A8C3-52D1AA53D49E}" srcId="{7C13C0D2-2C7D-4495-988B-3E38BB7C6F5A}" destId="{C0073FA8-FEE9-42C8-AA2D-95941FDDD10C}" srcOrd="0" destOrd="0" parTransId="{D52089EC-F102-4A79-80D7-B68687EDFD37}" sibTransId="{5EC7848D-8609-4B20-8780-FE2F466207DC}"/>
    <dgm:cxn modelId="{FF959703-0581-4136-B948-91DB02457435}" type="presParOf" srcId="{4B0CC86E-7B88-452C-8A7F-BED9A94E194F}" destId="{B6933736-1DE6-4902-B7F0-8CF941CD2B54}" srcOrd="0" destOrd="0" presId="urn:microsoft.com/office/officeart/2005/8/layout/vList2"/>
    <dgm:cxn modelId="{8EFD1AFE-59BB-4F77-B15B-8B71990C7627}" type="presParOf" srcId="{4B0CC86E-7B88-452C-8A7F-BED9A94E194F}" destId="{992ACE5E-521B-48E2-A8BF-6F35B7E4C5CB}" srcOrd="1" destOrd="0" presId="urn:microsoft.com/office/officeart/2005/8/layout/vList2"/>
    <dgm:cxn modelId="{373A4F26-5C5A-4F34-9FB8-631FFB696ED3}" type="presParOf" srcId="{4B0CC86E-7B88-452C-8A7F-BED9A94E194F}" destId="{7BC323B5-DADF-49B6-ADD6-101714B48529}"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4CBF9C-B3D8-4DBA-976A-25BD0711B628}">
      <dsp:nvSpPr>
        <dsp:cNvPr id="0" name=""/>
        <dsp:cNvSpPr/>
      </dsp:nvSpPr>
      <dsp:spPr>
        <a:xfrm>
          <a:off x="215" y="278337"/>
          <a:ext cx="2601301" cy="3121562"/>
        </a:xfrm>
        <a:prstGeom prst="rect">
          <a:avLst/>
        </a:prstGeom>
        <a:solidFill>
          <a:schemeClr val="accent2">
            <a:hueOff val="0"/>
            <a:satOff val="0"/>
            <a:lumOff val="0"/>
            <a:alphaOff val="0"/>
          </a:schemeClr>
        </a:solidFill>
        <a:ln w="2222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951" tIns="0" rIns="256951" bIns="330200" numCol="1" spcCol="1270" anchor="t" anchorCtr="0">
          <a:noAutofit/>
        </a:bodyPr>
        <a:lstStyle/>
        <a:p>
          <a:pPr marL="0" lvl="0" indent="0" algn="l" defTabSz="1155700">
            <a:lnSpc>
              <a:spcPct val="90000"/>
            </a:lnSpc>
            <a:spcBef>
              <a:spcPct val="0"/>
            </a:spcBef>
            <a:spcAft>
              <a:spcPct val="35000"/>
            </a:spcAft>
            <a:buNone/>
          </a:pPr>
          <a:r>
            <a:rPr lang="en-US" sz="2600" kern="1200"/>
            <a:t>Background</a:t>
          </a:r>
        </a:p>
      </dsp:txBody>
      <dsp:txXfrm>
        <a:off x="215" y="1526962"/>
        <a:ext cx="2601301" cy="1872937"/>
      </dsp:txXfrm>
    </dsp:sp>
    <dsp:sp modelId="{3F022935-853C-44F0-A8A5-52E193A04952}">
      <dsp:nvSpPr>
        <dsp:cNvPr id="0" name=""/>
        <dsp:cNvSpPr/>
      </dsp:nvSpPr>
      <dsp:spPr>
        <a:xfrm>
          <a:off x="215" y="278337"/>
          <a:ext cx="2601301" cy="1248624"/>
        </a:xfrm>
        <a:prstGeom prst="rect">
          <a:avLst/>
        </a:prstGeom>
        <a:noFill/>
        <a:ln w="2222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6951" tIns="165100" rIns="256951"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215" y="278337"/>
        <a:ext cx="2601301" cy="1248624"/>
      </dsp:txXfrm>
    </dsp:sp>
    <dsp:sp modelId="{84A6D496-7879-4B1C-9E9D-666DBE105317}">
      <dsp:nvSpPr>
        <dsp:cNvPr id="0" name=""/>
        <dsp:cNvSpPr/>
      </dsp:nvSpPr>
      <dsp:spPr>
        <a:xfrm>
          <a:off x="2809621" y="278337"/>
          <a:ext cx="2601301" cy="3121562"/>
        </a:xfrm>
        <a:prstGeom prst="rect">
          <a:avLst/>
        </a:prstGeom>
        <a:solidFill>
          <a:schemeClr val="accent3">
            <a:hueOff val="0"/>
            <a:satOff val="0"/>
            <a:lumOff val="0"/>
            <a:alphaOff val="0"/>
          </a:schemeClr>
        </a:solidFill>
        <a:ln w="2222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951" tIns="0" rIns="256951" bIns="330200" numCol="1" spcCol="1270" anchor="t" anchorCtr="0">
          <a:noAutofit/>
        </a:bodyPr>
        <a:lstStyle/>
        <a:p>
          <a:pPr marL="0" lvl="0" indent="0" algn="l" defTabSz="1155700">
            <a:lnSpc>
              <a:spcPct val="90000"/>
            </a:lnSpc>
            <a:spcBef>
              <a:spcPct val="0"/>
            </a:spcBef>
            <a:spcAft>
              <a:spcPct val="35000"/>
            </a:spcAft>
            <a:buNone/>
          </a:pPr>
          <a:r>
            <a:rPr lang="en-US" sz="2600" kern="1200"/>
            <a:t>Data Collection</a:t>
          </a:r>
        </a:p>
      </dsp:txBody>
      <dsp:txXfrm>
        <a:off x="2809621" y="1526962"/>
        <a:ext cx="2601301" cy="1872937"/>
      </dsp:txXfrm>
    </dsp:sp>
    <dsp:sp modelId="{65D5E0BC-5622-4B61-AEF4-EAF13D2FBBA1}">
      <dsp:nvSpPr>
        <dsp:cNvPr id="0" name=""/>
        <dsp:cNvSpPr/>
      </dsp:nvSpPr>
      <dsp:spPr>
        <a:xfrm>
          <a:off x="2809621" y="278337"/>
          <a:ext cx="2601301" cy="1248624"/>
        </a:xfrm>
        <a:prstGeom prst="rect">
          <a:avLst/>
        </a:prstGeom>
        <a:noFill/>
        <a:ln w="2222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6951" tIns="165100" rIns="256951"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2809621" y="278337"/>
        <a:ext cx="2601301" cy="1248624"/>
      </dsp:txXfrm>
    </dsp:sp>
    <dsp:sp modelId="{27B88197-D708-4770-A952-1F30831AA85D}">
      <dsp:nvSpPr>
        <dsp:cNvPr id="0" name=""/>
        <dsp:cNvSpPr/>
      </dsp:nvSpPr>
      <dsp:spPr>
        <a:xfrm>
          <a:off x="5619027" y="278337"/>
          <a:ext cx="2601301" cy="3121562"/>
        </a:xfrm>
        <a:prstGeom prst="rect">
          <a:avLst/>
        </a:prstGeom>
        <a:solidFill>
          <a:schemeClr val="accent4">
            <a:hueOff val="0"/>
            <a:satOff val="0"/>
            <a:lumOff val="0"/>
            <a:alphaOff val="0"/>
          </a:schemeClr>
        </a:solidFill>
        <a:ln w="2222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951" tIns="0" rIns="256951" bIns="330200" numCol="1" spcCol="1270" anchor="t" anchorCtr="0">
          <a:noAutofit/>
        </a:bodyPr>
        <a:lstStyle/>
        <a:p>
          <a:pPr marL="0" lvl="0" indent="0" algn="l" defTabSz="1155700">
            <a:lnSpc>
              <a:spcPct val="90000"/>
            </a:lnSpc>
            <a:spcBef>
              <a:spcPct val="0"/>
            </a:spcBef>
            <a:spcAft>
              <a:spcPct val="35000"/>
            </a:spcAft>
            <a:buNone/>
          </a:pPr>
          <a:r>
            <a:rPr lang="en-US" sz="2600" kern="1200"/>
            <a:t>Data Findings</a:t>
          </a:r>
        </a:p>
      </dsp:txBody>
      <dsp:txXfrm>
        <a:off x="5619027" y="1526962"/>
        <a:ext cx="2601301" cy="1872937"/>
      </dsp:txXfrm>
    </dsp:sp>
    <dsp:sp modelId="{DAFC52CB-6529-463E-9BB0-3628CEBD9898}">
      <dsp:nvSpPr>
        <dsp:cNvPr id="0" name=""/>
        <dsp:cNvSpPr/>
      </dsp:nvSpPr>
      <dsp:spPr>
        <a:xfrm>
          <a:off x="5619027" y="278337"/>
          <a:ext cx="2601301" cy="1248624"/>
        </a:xfrm>
        <a:prstGeom prst="rect">
          <a:avLst/>
        </a:prstGeom>
        <a:noFill/>
        <a:ln w="2222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6951" tIns="165100" rIns="256951"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5619027" y="278337"/>
        <a:ext cx="2601301" cy="1248624"/>
      </dsp:txXfrm>
    </dsp:sp>
    <dsp:sp modelId="{3DCDB09C-2B3B-4F51-B080-549FC7DB0649}">
      <dsp:nvSpPr>
        <dsp:cNvPr id="0" name=""/>
        <dsp:cNvSpPr/>
      </dsp:nvSpPr>
      <dsp:spPr>
        <a:xfrm>
          <a:off x="8428432" y="278337"/>
          <a:ext cx="2601301" cy="3121562"/>
        </a:xfrm>
        <a:prstGeom prst="rect">
          <a:avLst/>
        </a:prstGeom>
        <a:solidFill>
          <a:schemeClr val="accent5">
            <a:hueOff val="0"/>
            <a:satOff val="0"/>
            <a:lumOff val="0"/>
            <a:alphaOff val="0"/>
          </a:schemeClr>
        </a:solidFill>
        <a:ln w="2222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951" tIns="0" rIns="256951" bIns="330200" numCol="1" spcCol="1270" anchor="t" anchorCtr="0">
          <a:noAutofit/>
        </a:bodyPr>
        <a:lstStyle/>
        <a:p>
          <a:pPr marL="0" lvl="0" indent="0" algn="l" defTabSz="1155700">
            <a:lnSpc>
              <a:spcPct val="90000"/>
            </a:lnSpc>
            <a:spcBef>
              <a:spcPct val="0"/>
            </a:spcBef>
            <a:spcAft>
              <a:spcPct val="35000"/>
            </a:spcAft>
            <a:buNone/>
          </a:pPr>
          <a:r>
            <a:rPr lang="en-US" sz="2600" kern="1200" dirty="0"/>
            <a:t>Interventions </a:t>
          </a:r>
        </a:p>
        <a:p>
          <a:pPr marL="0" lvl="0" indent="0" algn="l" defTabSz="1155700">
            <a:lnSpc>
              <a:spcPct val="90000"/>
            </a:lnSpc>
            <a:spcBef>
              <a:spcPct val="0"/>
            </a:spcBef>
            <a:spcAft>
              <a:spcPct val="35000"/>
            </a:spcAft>
            <a:buNone/>
          </a:pPr>
          <a:r>
            <a:rPr lang="en-US" sz="2600" kern="1200" dirty="0"/>
            <a:t>Conclusion</a:t>
          </a:r>
        </a:p>
      </dsp:txBody>
      <dsp:txXfrm>
        <a:off x="8428432" y="1526962"/>
        <a:ext cx="2601301" cy="1872937"/>
      </dsp:txXfrm>
    </dsp:sp>
    <dsp:sp modelId="{3C99722D-2AB3-4F5D-B357-65640842F4B9}">
      <dsp:nvSpPr>
        <dsp:cNvPr id="0" name=""/>
        <dsp:cNvSpPr/>
      </dsp:nvSpPr>
      <dsp:spPr>
        <a:xfrm>
          <a:off x="8428432" y="278337"/>
          <a:ext cx="2601301" cy="1248624"/>
        </a:xfrm>
        <a:prstGeom prst="rect">
          <a:avLst/>
        </a:prstGeom>
        <a:noFill/>
        <a:ln w="2222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6951" tIns="165100" rIns="256951" bIns="165100" numCol="1" spcCol="1270" anchor="ctr" anchorCtr="0">
          <a:noAutofit/>
        </a:bodyPr>
        <a:lstStyle/>
        <a:p>
          <a:pPr marL="0" lvl="0" indent="0" algn="l" defTabSz="2933700">
            <a:lnSpc>
              <a:spcPct val="90000"/>
            </a:lnSpc>
            <a:spcBef>
              <a:spcPct val="0"/>
            </a:spcBef>
            <a:spcAft>
              <a:spcPct val="35000"/>
            </a:spcAft>
            <a:buNone/>
          </a:pPr>
          <a:r>
            <a:rPr lang="en-US" sz="6600" kern="1200"/>
            <a:t>04</a:t>
          </a:r>
        </a:p>
      </dsp:txBody>
      <dsp:txXfrm>
        <a:off x="8428432" y="278337"/>
        <a:ext cx="2601301" cy="12486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C3471E-346B-4CBA-AFEC-F378DB1D709F}">
      <dsp:nvSpPr>
        <dsp:cNvPr id="0" name=""/>
        <dsp:cNvSpPr/>
      </dsp:nvSpPr>
      <dsp:spPr>
        <a:xfrm>
          <a:off x="510888" y="554163"/>
          <a:ext cx="549281" cy="54928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E1D97BF-763B-473D-9824-9092DEB96DC4}">
      <dsp:nvSpPr>
        <dsp:cNvPr id="0" name=""/>
        <dsp:cNvSpPr/>
      </dsp:nvSpPr>
      <dsp:spPr>
        <a:xfrm>
          <a:off x="841" y="1209058"/>
          <a:ext cx="1569375" cy="838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a:t>Established Antibiotic Stewardship Program 2022</a:t>
          </a:r>
        </a:p>
      </dsp:txBody>
      <dsp:txXfrm>
        <a:off x="841" y="1209058"/>
        <a:ext cx="1569375" cy="838634"/>
      </dsp:txXfrm>
    </dsp:sp>
    <dsp:sp modelId="{81979E5A-F0F6-44DF-BE48-05DC52F2DD59}">
      <dsp:nvSpPr>
        <dsp:cNvPr id="0" name=""/>
        <dsp:cNvSpPr/>
      </dsp:nvSpPr>
      <dsp:spPr>
        <a:xfrm>
          <a:off x="841" y="2096816"/>
          <a:ext cx="1569375" cy="913487"/>
        </a:xfrm>
        <a:prstGeom prst="rect">
          <a:avLst/>
        </a:prstGeom>
        <a:noFill/>
        <a:ln>
          <a:noFill/>
        </a:ln>
        <a:effectLst/>
      </dsp:spPr>
      <dsp:style>
        <a:lnRef idx="0">
          <a:scrgbClr r="0" g="0" b="0"/>
        </a:lnRef>
        <a:fillRef idx="0">
          <a:scrgbClr r="0" g="0" b="0"/>
        </a:fillRef>
        <a:effectRef idx="0">
          <a:scrgbClr r="0" g="0" b="0"/>
        </a:effectRef>
        <a:fontRef idx="minor"/>
      </dsp:style>
    </dsp:sp>
    <dsp:sp modelId="{24E07875-F248-4BC2-951B-7C6E3B8CEC02}">
      <dsp:nvSpPr>
        <dsp:cNvPr id="0" name=""/>
        <dsp:cNvSpPr/>
      </dsp:nvSpPr>
      <dsp:spPr>
        <a:xfrm>
          <a:off x="2354904" y="554163"/>
          <a:ext cx="549281" cy="54928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8615932-592C-49D5-9991-61C6431E807B}">
      <dsp:nvSpPr>
        <dsp:cNvPr id="0" name=""/>
        <dsp:cNvSpPr/>
      </dsp:nvSpPr>
      <dsp:spPr>
        <a:xfrm>
          <a:off x="1844857" y="1209058"/>
          <a:ext cx="1569375" cy="838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a:t>Antibiotic Stewardship Committee</a:t>
          </a:r>
        </a:p>
      </dsp:txBody>
      <dsp:txXfrm>
        <a:off x="1844857" y="1209058"/>
        <a:ext cx="1569375" cy="838634"/>
      </dsp:txXfrm>
    </dsp:sp>
    <dsp:sp modelId="{C3743E30-E1A9-4739-8EAF-4910C25B837F}">
      <dsp:nvSpPr>
        <dsp:cNvPr id="0" name=""/>
        <dsp:cNvSpPr/>
      </dsp:nvSpPr>
      <dsp:spPr>
        <a:xfrm>
          <a:off x="1844857" y="2096816"/>
          <a:ext cx="1569375" cy="913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Larissa Ditmore, R.N., BSN, Infection Control/Employee Health</a:t>
          </a:r>
        </a:p>
        <a:p>
          <a:pPr marL="0" lvl="0" indent="0" algn="ctr" defTabSz="488950">
            <a:lnSpc>
              <a:spcPct val="100000"/>
            </a:lnSpc>
            <a:spcBef>
              <a:spcPct val="0"/>
            </a:spcBef>
            <a:spcAft>
              <a:spcPct val="35000"/>
            </a:spcAft>
            <a:buNone/>
          </a:pPr>
          <a:r>
            <a:rPr lang="en-US" sz="1100" kern="1200"/>
            <a:t>Joshua Burton, PharmD, Director of Pharmacy</a:t>
          </a:r>
        </a:p>
      </dsp:txBody>
      <dsp:txXfrm>
        <a:off x="1844857" y="2096816"/>
        <a:ext cx="1569375" cy="9134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33736-1DE6-4902-B7F0-8CF941CD2B54}">
      <dsp:nvSpPr>
        <dsp:cNvPr id="0" name=""/>
        <dsp:cNvSpPr/>
      </dsp:nvSpPr>
      <dsp:spPr>
        <a:xfrm>
          <a:off x="0" y="31665"/>
          <a:ext cx="7012370" cy="2239380"/>
        </a:xfrm>
        <a:prstGeom prst="round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ASB 201- May 2026: 448 Cases Submitted</a:t>
          </a:r>
        </a:p>
      </dsp:txBody>
      <dsp:txXfrm>
        <a:off x="109318" y="140983"/>
        <a:ext cx="6793734" cy="2020744"/>
      </dsp:txXfrm>
    </dsp:sp>
    <dsp:sp modelId="{7BC323B5-DADF-49B6-ADD6-101714B48529}">
      <dsp:nvSpPr>
        <dsp:cNvPr id="0" name=""/>
        <dsp:cNvSpPr/>
      </dsp:nvSpPr>
      <dsp:spPr>
        <a:xfrm>
          <a:off x="0" y="2438085"/>
          <a:ext cx="7012370" cy="2239380"/>
        </a:xfrm>
        <a:prstGeom prst="roundRect">
          <a:avLst/>
        </a:prstGeom>
        <a:gradFill rotWithShape="0">
          <a:gsLst>
            <a:gs pos="0">
              <a:schemeClr val="accent2">
                <a:hueOff val="1191735"/>
                <a:satOff val="6913"/>
                <a:lumOff val="6864"/>
                <a:alphaOff val="0"/>
                <a:tint val="98000"/>
                <a:lumMod val="110000"/>
              </a:schemeClr>
            </a:gs>
            <a:gs pos="84000">
              <a:schemeClr val="accent2">
                <a:hueOff val="1191735"/>
                <a:satOff val="6913"/>
                <a:lumOff val="6864"/>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ASB 101: 41 Cases Submitted</a:t>
          </a:r>
        </a:p>
      </dsp:txBody>
      <dsp:txXfrm>
        <a:off x="109318" y="2547403"/>
        <a:ext cx="6793734" cy="2020744"/>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7D7514-3C17-42CD-BBE4-3105D15E28D5}"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9862D1-7CDE-4E39-AB40-40C46499F307}" type="slidenum">
              <a:rPr lang="en-US" smtClean="0"/>
              <a:t>‹#›</a:t>
            </a:fld>
            <a:endParaRPr lang="en-US"/>
          </a:p>
        </p:txBody>
      </p:sp>
    </p:spTree>
    <p:extLst>
      <p:ext uri="{BB962C8B-B14F-4D97-AF65-F5344CB8AC3E}">
        <p14:creationId xmlns:p14="http://schemas.microsoft.com/office/powerpoint/2010/main" val="2256978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a:t>
            </a:r>
          </a:p>
          <a:p>
            <a:endParaRPr lang="en-US" dirty="0"/>
          </a:p>
          <a:p>
            <a:r>
              <a:rPr lang="en-US" dirty="0"/>
              <a:t>My name is Josh Burton and I am the Director of Pharmacy here at White Mountain Regional Medical Center. It is my pleasure to speak with you this afternoon about our antibiotic stewardship program. </a:t>
            </a:r>
          </a:p>
        </p:txBody>
      </p:sp>
      <p:sp>
        <p:nvSpPr>
          <p:cNvPr id="4" name="Slide Number Placeholder 3"/>
          <p:cNvSpPr>
            <a:spLocks noGrp="1"/>
          </p:cNvSpPr>
          <p:nvPr>
            <p:ph type="sldNum" sz="quarter" idx="5"/>
          </p:nvPr>
        </p:nvSpPr>
        <p:spPr/>
        <p:txBody>
          <a:bodyPr/>
          <a:lstStyle/>
          <a:p>
            <a:fld id="{3C9862D1-7CDE-4E39-AB40-40C46499F307}" type="slidenum">
              <a:rPr lang="en-US" smtClean="0"/>
              <a:t>1</a:t>
            </a:fld>
            <a:endParaRPr lang="en-US"/>
          </a:p>
        </p:txBody>
      </p:sp>
    </p:spTree>
    <p:extLst>
      <p:ext uri="{BB962C8B-B14F-4D97-AF65-F5344CB8AC3E}">
        <p14:creationId xmlns:p14="http://schemas.microsoft.com/office/powerpoint/2010/main" val="2282101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Agenda for this session is that I would like to briefly talk about our background here at WMRMC. We will look at our data collection efforts. We’ll review the findings for our facility over since October 2022. What interventions we implemented during IQIC and after. </a:t>
            </a:r>
          </a:p>
        </p:txBody>
      </p:sp>
      <p:sp>
        <p:nvSpPr>
          <p:cNvPr id="4" name="Slide Number Placeholder 3"/>
          <p:cNvSpPr>
            <a:spLocks noGrp="1"/>
          </p:cNvSpPr>
          <p:nvPr>
            <p:ph type="sldNum" sz="quarter" idx="5"/>
          </p:nvPr>
        </p:nvSpPr>
        <p:spPr/>
        <p:txBody>
          <a:bodyPr/>
          <a:lstStyle/>
          <a:p>
            <a:fld id="{3C9862D1-7CDE-4E39-AB40-40C46499F307}" type="slidenum">
              <a:rPr lang="en-US" smtClean="0"/>
              <a:t>2</a:t>
            </a:fld>
            <a:endParaRPr lang="en-US"/>
          </a:p>
        </p:txBody>
      </p:sp>
    </p:spTree>
    <p:extLst>
      <p:ext uri="{BB962C8B-B14F-4D97-AF65-F5344CB8AC3E}">
        <p14:creationId xmlns:p14="http://schemas.microsoft.com/office/powerpoint/2010/main" val="3547370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White Mountain Regional Medical Center is a critical access hospital in NE Arizona. We have a 21 bed Med Surg, Swing Bed, Surgery and average about 7000 ER visits a year. When I left Med Surg to become the manager of Infection Prevention in 2022 there wasn’t an Antibiotic Stewardship Program. We found out about UW </a:t>
            </a:r>
            <a:r>
              <a:rPr lang="en-US" dirty="0" err="1"/>
              <a:t>CSiM</a:t>
            </a:r>
            <a:r>
              <a:rPr lang="en-US" dirty="0"/>
              <a:t>  in the summer of 2022 and through our state rural health FLEX program were able to enroll. Our committee is just me and Josh. We collaborate with our chief of staff and chief hospitalist. </a:t>
            </a:r>
          </a:p>
        </p:txBody>
      </p:sp>
      <p:sp>
        <p:nvSpPr>
          <p:cNvPr id="4" name="Slide Number Placeholder 3"/>
          <p:cNvSpPr>
            <a:spLocks noGrp="1"/>
          </p:cNvSpPr>
          <p:nvPr>
            <p:ph type="sldNum" sz="quarter" idx="5"/>
          </p:nvPr>
        </p:nvSpPr>
        <p:spPr/>
        <p:txBody>
          <a:bodyPr/>
          <a:lstStyle/>
          <a:p>
            <a:fld id="{3C9862D1-7CDE-4E39-AB40-40C46499F307}" type="slidenum">
              <a:rPr lang="en-US" smtClean="0"/>
              <a:t>3</a:t>
            </a:fld>
            <a:endParaRPr lang="en-US"/>
          </a:p>
        </p:txBody>
      </p:sp>
    </p:spTree>
    <p:extLst>
      <p:ext uri="{BB962C8B-B14F-4D97-AF65-F5344CB8AC3E}">
        <p14:creationId xmlns:p14="http://schemas.microsoft.com/office/powerpoint/2010/main" val="4147290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a:t>
            </a:r>
            <a:r>
              <a:rPr lang="en-US" dirty="0" err="1"/>
              <a:t>CSiM</a:t>
            </a:r>
            <a:r>
              <a:rPr lang="en-US" dirty="0"/>
              <a:t> journey began in October of 2022. At that point I really didn’t know what I was doing, I was learning infection prevention as well as this program. </a:t>
            </a:r>
          </a:p>
          <a:p>
            <a:endParaRPr lang="en-US" dirty="0"/>
          </a:p>
          <a:p>
            <a:r>
              <a:rPr lang="en-US" dirty="0"/>
              <a:t>That first year we submitted the minimum suggested monthly cases. Midway we received our first report and our physicians first comment was that our sample size was too small to be statistically significant. So for the second half I increased the sample size by submitting more cases. Received the same feedback. </a:t>
            </a:r>
          </a:p>
          <a:p>
            <a:endParaRPr lang="en-US" dirty="0"/>
          </a:p>
          <a:p>
            <a:r>
              <a:rPr lang="en-US" dirty="0"/>
              <a:t>At the midway of year 2 I started to submit all the cases. I was reviewing every single culture using the framework I had learned anyway so submitting the survey wasn’t much more work. And the conversation about significance was done. </a:t>
            </a:r>
          </a:p>
          <a:p>
            <a:endParaRPr lang="en-US" dirty="0"/>
          </a:p>
          <a:p>
            <a:r>
              <a:rPr lang="en-US" dirty="0"/>
              <a:t>After the 2 year IQIC project was done, we received funding again from the AZ FLEX funds to participate again. We had already completed the 2 year program, didn’t really have an idea for another quality project and still had issues with inappropriate diagnosis and treatment of UTI -  so we continued to submit cases. </a:t>
            </a:r>
          </a:p>
          <a:p>
            <a:endParaRPr lang="en-US" dirty="0"/>
          </a:p>
          <a:p>
            <a:endParaRPr lang="en-US" dirty="0"/>
          </a:p>
        </p:txBody>
      </p:sp>
      <p:sp>
        <p:nvSpPr>
          <p:cNvPr id="4" name="Slide Number Placeholder 3"/>
          <p:cNvSpPr>
            <a:spLocks noGrp="1"/>
          </p:cNvSpPr>
          <p:nvPr>
            <p:ph type="sldNum" sz="quarter" idx="5"/>
          </p:nvPr>
        </p:nvSpPr>
        <p:spPr/>
        <p:txBody>
          <a:bodyPr/>
          <a:lstStyle/>
          <a:p>
            <a:fld id="{3C9862D1-7CDE-4E39-AB40-40C46499F307}" type="slidenum">
              <a:rPr lang="en-US" smtClean="0"/>
              <a:t>4</a:t>
            </a:fld>
            <a:endParaRPr lang="en-US"/>
          </a:p>
        </p:txBody>
      </p:sp>
    </p:spTree>
    <p:extLst>
      <p:ext uri="{BB962C8B-B14F-4D97-AF65-F5344CB8AC3E}">
        <p14:creationId xmlns:p14="http://schemas.microsoft.com/office/powerpoint/2010/main" val="3830425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three graphs showing us the percent of treated ASB</a:t>
            </a:r>
          </a:p>
          <a:p>
            <a:r>
              <a:rPr lang="en-US" dirty="0"/>
              <a:t>Yellow is the 2</a:t>
            </a:r>
            <a:r>
              <a:rPr lang="en-US" baseline="30000" dirty="0"/>
              <a:t>nd</a:t>
            </a:r>
            <a:r>
              <a:rPr lang="en-US" dirty="0"/>
              <a:t> year of IQIC </a:t>
            </a:r>
          </a:p>
          <a:p>
            <a:r>
              <a:rPr lang="en-US" dirty="0"/>
              <a:t>Green is First year post IQIC </a:t>
            </a:r>
          </a:p>
          <a:p>
            <a:r>
              <a:rPr lang="en-US" dirty="0"/>
              <a:t>Blue is 2</a:t>
            </a:r>
            <a:r>
              <a:rPr lang="en-US" baseline="30000" dirty="0"/>
              <a:t>nd</a:t>
            </a:r>
            <a:r>
              <a:rPr lang="en-US" dirty="0"/>
              <a:t> year post IQIC</a:t>
            </a:r>
          </a:p>
          <a:p>
            <a:endParaRPr lang="en-US" dirty="0"/>
          </a:p>
          <a:p>
            <a:r>
              <a:rPr lang="en-US" dirty="0"/>
              <a:t>You can see that there is not much change between the last year of the IQIC project at 44% and the first year post IQIC at 43.4%.</a:t>
            </a:r>
          </a:p>
          <a:p>
            <a:r>
              <a:rPr lang="en-US" dirty="0"/>
              <a:t> But the second year post IQIC there is a significant decrease to 29.8%</a:t>
            </a:r>
          </a:p>
        </p:txBody>
      </p:sp>
      <p:sp>
        <p:nvSpPr>
          <p:cNvPr id="4" name="Slide Number Placeholder 3"/>
          <p:cNvSpPr>
            <a:spLocks noGrp="1"/>
          </p:cNvSpPr>
          <p:nvPr>
            <p:ph type="sldNum" sz="quarter" idx="5"/>
          </p:nvPr>
        </p:nvSpPr>
        <p:spPr/>
        <p:txBody>
          <a:bodyPr/>
          <a:lstStyle/>
          <a:p>
            <a:fld id="{3C9862D1-7CDE-4E39-AB40-40C46499F307}" type="slidenum">
              <a:rPr lang="en-US" smtClean="0"/>
              <a:t>5</a:t>
            </a:fld>
            <a:endParaRPr lang="en-US"/>
          </a:p>
        </p:txBody>
      </p:sp>
    </p:spTree>
    <p:extLst>
      <p:ext uri="{BB962C8B-B14F-4D97-AF65-F5344CB8AC3E}">
        <p14:creationId xmlns:p14="http://schemas.microsoft.com/office/powerpoint/2010/main" val="1976744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the first 2 years we implemented a few things:</a:t>
            </a:r>
          </a:p>
          <a:p>
            <a:r>
              <a:rPr lang="en-US" dirty="0"/>
              <a:t>We educated our providers to the project… we discussed best practices, diagnostic stewardship, antibiotic durations </a:t>
            </a:r>
          </a:p>
          <a:p>
            <a:r>
              <a:rPr lang="en-US" dirty="0"/>
              <a:t>We educated patients and our community about appropriate use of antibiotics </a:t>
            </a:r>
          </a:p>
          <a:p>
            <a:r>
              <a:rPr lang="en-US" dirty="0"/>
              <a:t>Prospective audit and feedback</a:t>
            </a:r>
          </a:p>
          <a:p>
            <a:r>
              <a:rPr lang="en-US" dirty="0"/>
              <a:t>Being present as a resource to our ER and hospitalist providers</a:t>
            </a:r>
          </a:p>
          <a:p>
            <a:endParaRPr lang="en-US" dirty="0"/>
          </a:p>
          <a:p>
            <a:r>
              <a:rPr lang="en-US" dirty="0"/>
              <a:t>We used the reports to show how we were doing. During the second year we started reporting on each provider comparatively to their peers. (They are a competitive group as it turns </a:t>
            </a:r>
            <a:r>
              <a:rPr lang="en-US"/>
              <a:t>out)</a:t>
            </a:r>
          </a:p>
          <a:p>
            <a:endParaRPr lang="en-US" dirty="0"/>
          </a:p>
          <a:p>
            <a:r>
              <a:rPr lang="en-US" dirty="0"/>
              <a:t>Last year I worked with our chief of staff on a standing order so in my work reviewing culture results I can discontinue antibiotics for ASB and change antibiotics if appropriate based on sensitivity within a strict framework.</a:t>
            </a:r>
          </a:p>
          <a:p>
            <a:endParaRPr lang="en-US" dirty="0"/>
          </a:p>
          <a:p>
            <a:r>
              <a:rPr lang="en-US" dirty="0"/>
              <a:t>Lastly we continued to collect data. Data is the thing that shows what is really going on. Our providers respond to the data as do our leadership</a:t>
            </a:r>
          </a:p>
          <a:p>
            <a:endParaRPr lang="en-US" dirty="0"/>
          </a:p>
          <a:p>
            <a:r>
              <a:rPr lang="en-US" dirty="0"/>
              <a:t>When we started this, most of our providers would tell you that they practice antibiotic stewardship, they already knew all about it because it’s part of their continuing education for their certification. But seeing the data and seeing their prescribing and treatment pattern in comparison to their peers… Maybe they aren’t doing as well as they though</a:t>
            </a:r>
          </a:p>
          <a:p>
            <a:endParaRPr lang="en-US" dirty="0"/>
          </a:p>
          <a:p>
            <a:endParaRPr lang="en-US" dirty="0"/>
          </a:p>
        </p:txBody>
      </p:sp>
      <p:sp>
        <p:nvSpPr>
          <p:cNvPr id="4" name="Slide Number Placeholder 3"/>
          <p:cNvSpPr>
            <a:spLocks noGrp="1"/>
          </p:cNvSpPr>
          <p:nvPr>
            <p:ph type="sldNum" sz="quarter" idx="5"/>
          </p:nvPr>
        </p:nvSpPr>
        <p:spPr/>
        <p:txBody>
          <a:bodyPr/>
          <a:lstStyle/>
          <a:p>
            <a:fld id="{3C9862D1-7CDE-4E39-AB40-40C46499F307}" type="slidenum">
              <a:rPr lang="en-US" smtClean="0"/>
              <a:t>6</a:t>
            </a:fld>
            <a:endParaRPr lang="en-US"/>
          </a:p>
        </p:txBody>
      </p:sp>
    </p:spTree>
    <p:extLst>
      <p:ext uri="{BB962C8B-B14F-4D97-AF65-F5344CB8AC3E}">
        <p14:creationId xmlns:p14="http://schemas.microsoft.com/office/powerpoint/2010/main" val="3099567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805E1-6F67-375F-1B3C-9FC9988EE0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B1B977-64EE-3F79-AD5D-DC302F8DAC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E4CF82-29D0-F135-A4AB-B0C89950DF5E}"/>
              </a:ext>
            </a:extLst>
          </p:cNvPr>
          <p:cNvSpPr>
            <a:spLocks noGrp="1"/>
          </p:cNvSpPr>
          <p:nvPr>
            <p:ph type="body" idx="1"/>
          </p:nvPr>
        </p:nvSpPr>
        <p:spPr/>
        <p:txBody>
          <a:bodyPr/>
          <a:lstStyle/>
          <a:p>
            <a:r>
              <a:rPr lang="en-US" dirty="0"/>
              <a:t>You know when there is a new quality project and we are (or aren’t) all in, and there’s all these new initiatives and excitement and stuff changes…. And then we think ok that’s taken care of and we move on?</a:t>
            </a:r>
          </a:p>
          <a:p>
            <a:endParaRPr lang="en-US" dirty="0"/>
          </a:p>
          <a:p>
            <a:r>
              <a:rPr lang="en-US" dirty="0"/>
              <a:t>I don’t think that this is one of those projects that goes away, it’s ongoing. I know in my hospital I have 2 old dog providers (you know what they say about old dogs and new tricks) In every status report they are the top 2 to order UA’s, one of them practically treats everyone. Being persistent I’ve seen changes over the past 4 years but then, suddenly old habits come back.</a:t>
            </a:r>
          </a:p>
          <a:p>
            <a:endParaRPr lang="en-US" dirty="0"/>
          </a:p>
          <a:p>
            <a:r>
              <a:rPr lang="en-US" dirty="0"/>
              <a:t>I have a theory though: We have 2 very busy seasons up here in the summer we are the playground for people who live in Phoenix and want to escape the brutal heat. In the winter (if the snow is good) we have some of the best skiing in the state. So when it gets really, really busy  - like it’s been since July 4</a:t>
            </a:r>
            <a:r>
              <a:rPr lang="en-US" baseline="30000" dirty="0"/>
              <a:t>th</a:t>
            </a:r>
            <a:r>
              <a:rPr lang="en-US" dirty="0"/>
              <a:t>- my old dogs go back to their old tricks. </a:t>
            </a:r>
          </a:p>
          <a:p>
            <a:endParaRPr lang="en-US" dirty="0"/>
          </a:p>
          <a:p>
            <a:r>
              <a:rPr lang="en-US"/>
              <a:t>But over all, </a:t>
            </a:r>
            <a:r>
              <a:rPr lang="en-US" dirty="0"/>
              <a:t>continuing the project past two years and having the data </a:t>
            </a:r>
            <a:r>
              <a:rPr lang="en-US"/>
              <a:t>reports has contributed to our improvement. </a:t>
            </a:r>
            <a:endParaRPr lang="en-US" dirty="0"/>
          </a:p>
        </p:txBody>
      </p:sp>
      <p:sp>
        <p:nvSpPr>
          <p:cNvPr id="4" name="Slide Number Placeholder 3">
            <a:extLst>
              <a:ext uri="{FF2B5EF4-FFF2-40B4-BE49-F238E27FC236}">
                <a16:creationId xmlns:a16="http://schemas.microsoft.com/office/drawing/2014/main" id="{27B9A1AD-79A0-52AD-8A9A-392B65767B0E}"/>
              </a:ext>
            </a:extLst>
          </p:cNvPr>
          <p:cNvSpPr>
            <a:spLocks noGrp="1"/>
          </p:cNvSpPr>
          <p:nvPr>
            <p:ph type="sldNum" sz="quarter" idx="5"/>
          </p:nvPr>
        </p:nvSpPr>
        <p:spPr/>
        <p:txBody>
          <a:bodyPr/>
          <a:lstStyle/>
          <a:p>
            <a:fld id="{3C9862D1-7CDE-4E39-AB40-40C46499F307}" type="slidenum">
              <a:rPr lang="en-US" smtClean="0"/>
              <a:t>7</a:t>
            </a:fld>
            <a:endParaRPr lang="en-US"/>
          </a:p>
        </p:txBody>
      </p:sp>
    </p:spTree>
    <p:extLst>
      <p:ext uri="{BB962C8B-B14F-4D97-AF65-F5344CB8AC3E}">
        <p14:creationId xmlns:p14="http://schemas.microsoft.com/office/powerpoint/2010/main" val="1998868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E7461E0D-E924-44A3-9682-81767C334DA5}" type="datetimeFigureOut">
              <a:rPr lang="en-US" smtClean="0"/>
              <a:t>8/13/2026</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2AC07316-FBA3-4569-9B7F-391F9680C4C6}" type="slidenum">
              <a:rPr lang="en-US" smtClean="0"/>
              <a:t>‹#›</a:t>
            </a:fld>
            <a:endParaRPr lang="en-US"/>
          </a:p>
        </p:txBody>
      </p:sp>
    </p:spTree>
    <p:extLst>
      <p:ext uri="{BB962C8B-B14F-4D97-AF65-F5344CB8AC3E}">
        <p14:creationId xmlns:p14="http://schemas.microsoft.com/office/powerpoint/2010/main" val="291550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461E0D-E924-44A3-9682-81767C334DA5}"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07316-FBA3-4569-9B7F-391F9680C4C6}" type="slidenum">
              <a:rPr lang="en-US" smtClean="0"/>
              <a:t>‹#›</a:t>
            </a:fld>
            <a:endParaRPr lang="en-US"/>
          </a:p>
        </p:txBody>
      </p:sp>
    </p:spTree>
    <p:extLst>
      <p:ext uri="{BB962C8B-B14F-4D97-AF65-F5344CB8AC3E}">
        <p14:creationId xmlns:p14="http://schemas.microsoft.com/office/powerpoint/2010/main" val="3641119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E7461E0D-E924-44A3-9682-81767C334DA5}" type="datetimeFigureOut">
              <a:rPr lang="en-US" smtClean="0"/>
              <a:t>8/13/2026</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2AC07316-FBA3-4569-9B7F-391F9680C4C6}" type="slidenum">
              <a:rPr lang="en-US" smtClean="0"/>
              <a:t>‹#›</a:t>
            </a:fld>
            <a:endParaRPr lang="en-US"/>
          </a:p>
        </p:txBody>
      </p:sp>
    </p:spTree>
    <p:extLst>
      <p:ext uri="{BB962C8B-B14F-4D97-AF65-F5344CB8AC3E}">
        <p14:creationId xmlns:p14="http://schemas.microsoft.com/office/powerpoint/2010/main" val="622760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461E0D-E924-44A3-9682-81767C334DA5}"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2AC07316-FBA3-4569-9B7F-391F9680C4C6}" type="slidenum">
              <a:rPr lang="en-US" smtClean="0"/>
              <a:t>‹#›</a:t>
            </a:fld>
            <a:endParaRPr lang="en-US"/>
          </a:p>
        </p:txBody>
      </p:sp>
    </p:spTree>
    <p:extLst>
      <p:ext uri="{BB962C8B-B14F-4D97-AF65-F5344CB8AC3E}">
        <p14:creationId xmlns:p14="http://schemas.microsoft.com/office/powerpoint/2010/main" val="1427545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E7461E0D-E924-44A3-9682-81767C334DA5}" type="datetimeFigureOut">
              <a:rPr lang="en-US" smtClean="0"/>
              <a:t>8/13/2026</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2AC07316-FBA3-4569-9B7F-391F9680C4C6}" type="slidenum">
              <a:rPr lang="en-US" smtClean="0"/>
              <a:t>‹#›</a:t>
            </a:fld>
            <a:endParaRPr lang="en-US"/>
          </a:p>
        </p:txBody>
      </p:sp>
    </p:spTree>
    <p:extLst>
      <p:ext uri="{BB962C8B-B14F-4D97-AF65-F5344CB8AC3E}">
        <p14:creationId xmlns:p14="http://schemas.microsoft.com/office/powerpoint/2010/main" val="625161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461E0D-E924-44A3-9682-81767C334DA5}"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C07316-FBA3-4569-9B7F-391F9680C4C6}" type="slidenum">
              <a:rPr lang="en-US" smtClean="0"/>
              <a:t>‹#›</a:t>
            </a:fld>
            <a:endParaRPr lang="en-US"/>
          </a:p>
        </p:txBody>
      </p:sp>
    </p:spTree>
    <p:extLst>
      <p:ext uri="{BB962C8B-B14F-4D97-AF65-F5344CB8AC3E}">
        <p14:creationId xmlns:p14="http://schemas.microsoft.com/office/powerpoint/2010/main" val="3677608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461E0D-E924-44A3-9682-81767C334DA5}" type="datetimeFigureOut">
              <a:rPr lang="en-US" smtClean="0"/>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C07316-FBA3-4569-9B7F-391F9680C4C6}" type="slidenum">
              <a:rPr lang="en-US" smtClean="0"/>
              <a:t>‹#›</a:t>
            </a:fld>
            <a:endParaRPr lang="en-US"/>
          </a:p>
        </p:txBody>
      </p:sp>
    </p:spTree>
    <p:extLst>
      <p:ext uri="{BB962C8B-B14F-4D97-AF65-F5344CB8AC3E}">
        <p14:creationId xmlns:p14="http://schemas.microsoft.com/office/powerpoint/2010/main" val="2173192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7461E0D-E924-44A3-9682-81767C334DA5}" type="datetimeFigureOut">
              <a:rPr lang="en-US" smtClean="0"/>
              <a:t>8/13/2026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C07316-FBA3-4569-9B7F-391F9680C4C6}" type="slidenum">
              <a:rPr lang="en-US" smtClean="0"/>
              <a:t>‹#›</a:t>
            </a:fld>
            <a:endParaRPr lang="en-US"/>
          </a:p>
        </p:txBody>
      </p:sp>
    </p:spTree>
    <p:extLst>
      <p:ext uri="{BB962C8B-B14F-4D97-AF65-F5344CB8AC3E}">
        <p14:creationId xmlns:p14="http://schemas.microsoft.com/office/powerpoint/2010/main" val="1100797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461E0D-E924-44A3-9682-81767C334DA5}" type="datetimeFigureOut">
              <a:rPr lang="en-US" smtClean="0"/>
              <a:t>8/13/2026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C07316-FBA3-4569-9B7F-391F9680C4C6}" type="slidenum">
              <a:rPr lang="en-US" smtClean="0"/>
              <a:t>‹#›</a:t>
            </a:fld>
            <a:endParaRPr lang="en-US"/>
          </a:p>
        </p:txBody>
      </p:sp>
    </p:spTree>
    <p:extLst>
      <p:ext uri="{BB962C8B-B14F-4D97-AF65-F5344CB8AC3E}">
        <p14:creationId xmlns:p14="http://schemas.microsoft.com/office/powerpoint/2010/main" val="2094683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7461E0D-E924-44A3-9682-81767C334DA5}" type="datetimeFigureOut">
              <a:rPr lang="en-US" smtClean="0"/>
              <a:t>8/13/2026</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2AC07316-FBA3-4569-9B7F-391F9680C4C6}" type="slidenum">
              <a:rPr lang="en-US" smtClean="0"/>
              <a:t>‹#›</a:t>
            </a:fld>
            <a:endParaRPr lang="en-US"/>
          </a:p>
        </p:txBody>
      </p:sp>
    </p:spTree>
    <p:extLst>
      <p:ext uri="{BB962C8B-B14F-4D97-AF65-F5344CB8AC3E}">
        <p14:creationId xmlns:p14="http://schemas.microsoft.com/office/powerpoint/2010/main" val="2263102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461E0D-E924-44A3-9682-81767C334DA5}"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C07316-FBA3-4569-9B7F-391F9680C4C6}" type="slidenum">
              <a:rPr lang="en-US" smtClean="0"/>
              <a:t>‹#›</a:t>
            </a:fld>
            <a:endParaRPr lang="en-US"/>
          </a:p>
        </p:txBody>
      </p:sp>
    </p:spTree>
    <p:extLst>
      <p:ext uri="{BB962C8B-B14F-4D97-AF65-F5344CB8AC3E}">
        <p14:creationId xmlns:p14="http://schemas.microsoft.com/office/powerpoint/2010/main" val="3347128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E7461E0D-E924-44A3-9682-81767C334DA5}" type="datetimeFigureOut">
              <a:rPr lang="en-US" smtClean="0"/>
              <a:t>8/13/2026</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2AC07316-FBA3-4569-9B7F-391F9680C4C6}"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4161127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6FB64-E9DE-74E4-A844-C65462FEB82C}"/>
              </a:ext>
            </a:extLst>
          </p:cNvPr>
          <p:cNvSpPr>
            <a:spLocks noGrp="1"/>
          </p:cNvSpPr>
          <p:nvPr>
            <p:ph type="ctrTitle"/>
          </p:nvPr>
        </p:nvSpPr>
        <p:spPr/>
        <p:txBody>
          <a:bodyPr/>
          <a:lstStyle/>
          <a:p>
            <a:r>
              <a:rPr lang="en-US" dirty="0"/>
              <a:t>White Mountain Regional Medical Center	</a:t>
            </a:r>
          </a:p>
        </p:txBody>
      </p:sp>
      <p:sp>
        <p:nvSpPr>
          <p:cNvPr id="3" name="Subtitle 2">
            <a:extLst>
              <a:ext uri="{FF2B5EF4-FFF2-40B4-BE49-F238E27FC236}">
                <a16:creationId xmlns:a16="http://schemas.microsoft.com/office/drawing/2014/main" id="{FFF42A75-53A8-3C46-6EDC-1A4C165C7CB8}"/>
              </a:ext>
            </a:extLst>
          </p:cNvPr>
          <p:cNvSpPr>
            <a:spLocks noGrp="1"/>
          </p:cNvSpPr>
          <p:nvPr>
            <p:ph type="subTitle" idx="1"/>
          </p:nvPr>
        </p:nvSpPr>
        <p:spPr/>
        <p:txBody>
          <a:bodyPr/>
          <a:lstStyle/>
          <a:p>
            <a:r>
              <a:rPr lang="en-US" dirty="0"/>
              <a:t>Antimicrobial Stewardship Update</a:t>
            </a:r>
          </a:p>
        </p:txBody>
      </p:sp>
      <p:sp>
        <p:nvSpPr>
          <p:cNvPr id="4" name="TextBox 3">
            <a:extLst>
              <a:ext uri="{FF2B5EF4-FFF2-40B4-BE49-F238E27FC236}">
                <a16:creationId xmlns:a16="http://schemas.microsoft.com/office/drawing/2014/main" id="{3A9191B8-4D5F-FB46-D7A2-2EFA153B75A7}"/>
              </a:ext>
            </a:extLst>
          </p:cNvPr>
          <p:cNvSpPr txBox="1"/>
          <p:nvPr/>
        </p:nvSpPr>
        <p:spPr>
          <a:xfrm>
            <a:off x="1294646" y="3757188"/>
            <a:ext cx="5830122" cy="369332"/>
          </a:xfrm>
          <a:prstGeom prst="rect">
            <a:avLst/>
          </a:prstGeom>
          <a:noFill/>
        </p:spPr>
        <p:txBody>
          <a:bodyPr wrap="none" rtlCol="0">
            <a:spAutoFit/>
          </a:bodyPr>
          <a:lstStyle/>
          <a:p>
            <a:r>
              <a:rPr lang="en-US" dirty="0">
                <a:solidFill>
                  <a:schemeClr val="bg1"/>
                </a:solidFill>
              </a:rPr>
              <a:t>Sustaining Quality Improvement Efforts Two Years after IQIC</a:t>
            </a:r>
          </a:p>
        </p:txBody>
      </p:sp>
      <p:sp>
        <p:nvSpPr>
          <p:cNvPr id="5" name="TextBox 4">
            <a:extLst>
              <a:ext uri="{FF2B5EF4-FFF2-40B4-BE49-F238E27FC236}">
                <a16:creationId xmlns:a16="http://schemas.microsoft.com/office/drawing/2014/main" id="{94EDA1E2-9D7C-BFF9-9CAD-46C9EAF1C16E}"/>
              </a:ext>
            </a:extLst>
          </p:cNvPr>
          <p:cNvSpPr txBox="1"/>
          <p:nvPr/>
        </p:nvSpPr>
        <p:spPr>
          <a:xfrm>
            <a:off x="8537418" y="5558827"/>
            <a:ext cx="2545249" cy="646331"/>
          </a:xfrm>
          <a:prstGeom prst="rect">
            <a:avLst/>
          </a:prstGeom>
          <a:noFill/>
        </p:spPr>
        <p:txBody>
          <a:bodyPr wrap="none" rtlCol="0">
            <a:spAutoFit/>
          </a:bodyPr>
          <a:lstStyle/>
          <a:p>
            <a:r>
              <a:rPr lang="en-US" dirty="0">
                <a:solidFill>
                  <a:schemeClr val="bg1"/>
                </a:solidFill>
              </a:rPr>
              <a:t>Larissa Ditmore, RN CIC</a:t>
            </a:r>
          </a:p>
          <a:p>
            <a:r>
              <a:rPr lang="en-US" dirty="0">
                <a:solidFill>
                  <a:schemeClr val="bg1"/>
                </a:solidFill>
              </a:rPr>
              <a:t>8-18-26</a:t>
            </a:r>
          </a:p>
        </p:txBody>
      </p:sp>
    </p:spTree>
    <p:extLst>
      <p:ext uri="{BB962C8B-B14F-4D97-AF65-F5344CB8AC3E}">
        <p14:creationId xmlns:p14="http://schemas.microsoft.com/office/powerpoint/2010/main" val="2634931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3B4F0-A0A9-4628-EEDE-FD1EE2D05D3B}"/>
              </a:ext>
            </a:extLst>
          </p:cNvPr>
          <p:cNvSpPr>
            <a:spLocks noGrp="1"/>
          </p:cNvSpPr>
          <p:nvPr>
            <p:ph type="title"/>
          </p:nvPr>
        </p:nvSpPr>
        <p:spPr>
          <a:xfrm>
            <a:off x="581192" y="702156"/>
            <a:ext cx="11029616" cy="1013800"/>
          </a:xfrm>
        </p:spPr>
        <p:txBody>
          <a:bodyPr>
            <a:normAutofit/>
          </a:bodyPr>
          <a:lstStyle/>
          <a:p>
            <a:r>
              <a:rPr lang="en-US">
                <a:solidFill>
                  <a:srgbClr val="FFFEFF"/>
                </a:solidFill>
              </a:rPr>
              <a:t>Agenda	</a:t>
            </a:r>
          </a:p>
        </p:txBody>
      </p:sp>
      <p:graphicFrame>
        <p:nvGraphicFramePr>
          <p:cNvPr id="5" name="Content Placeholder 2">
            <a:extLst>
              <a:ext uri="{FF2B5EF4-FFF2-40B4-BE49-F238E27FC236}">
                <a16:creationId xmlns:a16="http://schemas.microsoft.com/office/drawing/2014/main" id="{7E933396-0B1C-4C40-D526-B6D083EEEB3C}"/>
              </a:ext>
            </a:extLst>
          </p:cNvPr>
          <p:cNvGraphicFramePr>
            <a:graphicFrameLocks noGrp="1"/>
          </p:cNvGraphicFramePr>
          <p:nvPr>
            <p:ph idx="1"/>
            <p:extLst>
              <p:ext uri="{D42A27DB-BD31-4B8C-83A1-F6EECF244321}">
                <p14:modId xmlns:p14="http://schemas.microsoft.com/office/powerpoint/2010/main" val="3835234963"/>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57285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uilding with a parking lot&#10;&#10;Description automatically generated">
            <a:extLst>
              <a:ext uri="{FF2B5EF4-FFF2-40B4-BE49-F238E27FC236}">
                <a16:creationId xmlns:a16="http://schemas.microsoft.com/office/drawing/2014/main" id="{6A552D9B-2D8F-D6F8-EE53-13AC07960DC9}"/>
              </a:ext>
            </a:extLst>
          </p:cNvPr>
          <p:cNvPicPr>
            <a:picLocks noChangeAspect="1"/>
          </p:cNvPicPr>
          <p:nvPr/>
        </p:nvPicPr>
        <p:blipFill>
          <a:blip r:embed="rId3">
            <a:extLst>
              <a:ext uri="{28A0092B-C50C-407E-A947-70E740481C1C}">
                <a14:useLocalDpi xmlns:a14="http://schemas.microsoft.com/office/drawing/2010/main" val="0"/>
              </a:ext>
            </a:extLst>
          </a:blip>
          <a:srcRect t="12794" r="9091" b="10597"/>
          <a:stretch/>
        </p:blipFill>
        <p:spPr>
          <a:xfrm>
            <a:off x="20" y="10"/>
            <a:ext cx="12191980" cy="6857990"/>
          </a:xfrm>
          <a:prstGeom prst="rect">
            <a:avLst/>
          </a:prstGeom>
        </p:spPr>
      </p:pic>
      <p:grpSp>
        <p:nvGrpSpPr>
          <p:cNvPr id="26" name="Group 25">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27" name="Rectangle 26">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9607EECD-3A16-BE9B-74F4-F69C049200DD}"/>
              </a:ext>
            </a:extLst>
          </p:cNvPr>
          <p:cNvSpPr>
            <a:spLocks noGrp="1"/>
          </p:cNvSpPr>
          <p:nvPr>
            <p:ph type="title"/>
          </p:nvPr>
        </p:nvSpPr>
        <p:spPr>
          <a:xfrm>
            <a:off x="584200" y="1006956"/>
            <a:ext cx="3412067" cy="1372177"/>
          </a:xfrm>
        </p:spPr>
        <p:txBody>
          <a:bodyPr anchor="ctr">
            <a:normAutofit/>
          </a:bodyPr>
          <a:lstStyle/>
          <a:p>
            <a:r>
              <a:rPr lang="en-US">
                <a:solidFill>
                  <a:srgbClr val="FFFFFF"/>
                </a:solidFill>
              </a:rPr>
              <a:t>Background</a:t>
            </a:r>
          </a:p>
        </p:txBody>
      </p:sp>
      <p:graphicFrame>
        <p:nvGraphicFramePr>
          <p:cNvPr id="7" name="Content Placeholder 2">
            <a:extLst>
              <a:ext uri="{FF2B5EF4-FFF2-40B4-BE49-F238E27FC236}">
                <a16:creationId xmlns:a16="http://schemas.microsoft.com/office/drawing/2014/main" id="{DF82B167-0369-11EC-7422-55B0503A6EFA}"/>
              </a:ext>
            </a:extLst>
          </p:cNvPr>
          <p:cNvGraphicFramePr>
            <a:graphicFrameLocks noGrp="1"/>
          </p:cNvGraphicFramePr>
          <p:nvPr>
            <p:ph idx="1"/>
            <p:extLst>
              <p:ext uri="{D42A27DB-BD31-4B8C-83A1-F6EECF244321}">
                <p14:modId xmlns:p14="http://schemas.microsoft.com/office/powerpoint/2010/main" val="669611936"/>
              </p:ext>
            </p:extLst>
          </p:nvPr>
        </p:nvGraphicFramePr>
        <p:xfrm>
          <a:off x="581193" y="2438399"/>
          <a:ext cx="3415074" cy="35644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08648324"/>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EBB69D-1C9D-0FCB-C106-BDABC0D66F7C}"/>
              </a:ext>
            </a:extLst>
          </p:cNvPr>
          <p:cNvSpPr>
            <a:spLocks noGrp="1"/>
          </p:cNvSpPr>
          <p:nvPr>
            <p:ph type="title"/>
          </p:nvPr>
        </p:nvSpPr>
        <p:spPr>
          <a:xfrm>
            <a:off x="746228" y="1037967"/>
            <a:ext cx="3054091" cy="4709131"/>
          </a:xfrm>
        </p:spPr>
        <p:txBody>
          <a:bodyPr anchor="ctr">
            <a:normAutofit/>
          </a:bodyPr>
          <a:lstStyle/>
          <a:p>
            <a:r>
              <a:rPr lang="en-US">
                <a:solidFill>
                  <a:schemeClr val="accent1"/>
                </a:solidFill>
              </a:rPr>
              <a:t>Data collection</a:t>
            </a:r>
          </a:p>
        </p:txBody>
      </p:sp>
      <p:sp>
        <p:nvSpPr>
          <p:cNvPr id="11"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2C012457-E857-71F0-5C88-B038316F820F}"/>
              </a:ext>
            </a:extLst>
          </p:cNvPr>
          <p:cNvGraphicFramePr>
            <a:graphicFrameLocks noGrp="1"/>
          </p:cNvGraphicFramePr>
          <p:nvPr>
            <p:ph idx="1"/>
            <p:extLst>
              <p:ext uri="{D42A27DB-BD31-4B8C-83A1-F6EECF244321}">
                <p14:modId xmlns:p14="http://schemas.microsoft.com/office/powerpoint/2010/main" val="567460040"/>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49422368"/>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18" name="Rectangle 17">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D907C27C-24CD-B74F-2AAD-3DF5D1CAED15}"/>
              </a:ext>
            </a:extLst>
          </p:cNvPr>
          <p:cNvSpPr>
            <a:spLocks noGrp="1"/>
          </p:cNvSpPr>
          <p:nvPr>
            <p:ph type="title"/>
          </p:nvPr>
        </p:nvSpPr>
        <p:spPr>
          <a:xfrm>
            <a:off x="8296275" y="1419225"/>
            <a:ext cx="3081576" cy="2085869"/>
          </a:xfrm>
        </p:spPr>
        <p:txBody>
          <a:bodyPr vert="horz" lIns="91440" tIns="45720" rIns="91440" bIns="45720" rtlCol="0" anchor="b">
            <a:normAutofit/>
          </a:bodyPr>
          <a:lstStyle/>
          <a:p>
            <a:pPr>
              <a:lnSpc>
                <a:spcPct val="90000"/>
              </a:lnSpc>
            </a:pPr>
            <a:r>
              <a:rPr lang="en-US" sz="2300" dirty="0">
                <a:solidFill>
                  <a:srgbClr val="FFFFFF"/>
                </a:solidFill>
              </a:rPr>
              <a:t>Outcomes:</a:t>
            </a:r>
          </a:p>
        </p:txBody>
      </p:sp>
      <p:pic>
        <p:nvPicPr>
          <p:cNvPr id="7" name="Content Placeholder 6">
            <a:extLst>
              <a:ext uri="{FF2B5EF4-FFF2-40B4-BE49-F238E27FC236}">
                <a16:creationId xmlns:a16="http://schemas.microsoft.com/office/drawing/2014/main" id="{46327E77-63F9-AE4B-C200-D20BD4BED3E2}"/>
              </a:ext>
            </a:extLst>
          </p:cNvPr>
          <p:cNvPicPr>
            <a:picLocks noGrp="1" noChangeAspect="1"/>
          </p:cNvPicPr>
          <p:nvPr>
            <p:ph idx="1"/>
          </p:nvPr>
        </p:nvPicPr>
        <p:blipFill>
          <a:blip r:embed="rId3"/>
          <a:stretch>
            <a:fillRect/>
          </a:stretch>
        </p:blipFill>
        <p:spPr>
          <a:xfrm>
            <a:off x="721905" y="1419225"/>
            <a:ext cx="6621003" cy="4775783"/>
          </a:xfrm>
          <a:prstGeom prst="rect">
            <a:avLst/>
          </a:prstGeom>
        </p:spPr>
      </p:pic>
    </p:spTree>
    <p:extLst>
      <p:ext uri="{BB962C8B-B14F-4D97-AF65-F5344CB8AC3E}">
        <p14:creationId xmlns:p14="http://schemas.microsoft.com/office/powerpoint/2010/main" val="32883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EA81853-BCE1-4B7C-922E-A502B7B5F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A53F3F5-328C-4AC3-B3C4-6A9D4C3D37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DDDED3B-B682-6885-A47C-D180CA45365D}"/>
              </a:ext>
            </a:extLst>
          </p:cNvPr>
          <p:cNvSpPr>
            <a:spLocks noGrp="1"/>
          </p:cNvSpPr>
          <p:nvPr>
            <p:ph type="ctrTitle"/>
          </p:nvPr>
        </p:nvSpPr>
        <p:spPr>
          <a:xfrm>
            <a:off x="4241830" y="863695"/>
            <a:ext cx="7498617" cy="4947169"/>
          </a:xfrm>
        </p:spPr>
        <p:txBody>
          <a:bodyPr vert="horz" lIns="91440" tIns="45720" rIns="91440" bIns="45720" rtlCol="0" anchor="ctr">
            <a:normAutofit/>
          </a:bodyPr>
          <a:lstStyle/>
          <a:p>
            <a:r>
              <a:rPr lang="en-US" sz="4400" dirty="0">
                <a:solidFill>
                  <a:srgbClr val="FFFFFF"/>
                </a:solidFill>
              </a:rPr>
              <a:t>Interventions</a:t>
            </a:r>
          </a:p>
        </p:txBody>
      </p:sp>
      <p:sp>
        <p:nvSpPr>
          <p:cNvPr id="17" name="Rectangle 16">
            <a:extLst>
              <a:ext uri="{FF2B5EF4-FFF2-40B4-BE49-F238E27FC236}">
                <a16:creationId xmlns:a16="http://schemas.microsoft.com/office/drawing/2014/main" id="{B38C0B53-F62B-4C6C-948D-0F3A70C42A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44729"/>
            <a:ext cx="3703320" cy="574583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 name="Text Placeholder 7">
            <a:extLst>
              <a:ext uri="{FF2B5EF4-FFF2-40B4-BE49-F238E27FC236}">
                <a16:creationId xmlns:a16="http://schemas.microsoft.com/office/drawing/2014/main" id="{E498208C-F00D-B392-C774-3E8B62DC74AE}"/>
              </a:ext>
            </a:extLst>
          </p:cNvPr>
          <p:cNvSpPr>
            <a:spLocks noGrp="1"/>
          </p:cNvSpPr>
          <p:nvPr>
            <p:ph type="subTitle" idx="1"/>
          </p:nvPr>
        </p:nvSpPr>
        <p:spPr>
          <a:xfrm>
            <a:off x="768268" y="863695"/>
            <a:ext cx="3059854" cy="4947170"/>
          </a:xfrm>
        </p:spPr>
        <p:txBody>
          <a:bodyPr anchor="ctr">
            <a:normAutofit/>
          </a:bodyPr>
          <a:lstStyle/>
          <a:p>
            <a:pPr algn="ctr"/>
            <a:endParaRPr lang="en-US" sz="2800" dirty="0"/>
          </a:p>
        </p:txBody>
      </p:sp>
      <p:sp>
        <p:nvSpPr>
          <p:cNvPr id="19" name="Rectangle 18">
            <a:extLst>
              <a:ext uri="{FF2B5EF4-FFF2-40B4-BE49-F238E27FC236}">
                <a16:creationId xmlns:a16="http://schemas.microsoft.com/office/drawing/2014/main" id="{60ECACBD-42EC-44A4-B0DE-2DEDB73E1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9BBB5757-5277-4AC5-8E2C-46B13387BC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3643"/>
            <a:ext cx="7503637"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578161643"/>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299D83B-ABBF-BB59-813B-A51142FCDEC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8D091342-E26D-68E2-8CE7-4A2AD8280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A187656-8B75-8F15-8D5B-E7570A4738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AF605706-CA3D-5758-92AC-9AFBDB3B545E}"/>
              </a:ext>
            </a:extLst>
          </p:cNvPr>
          <p:cNvSpPr>
            <a:spLocks noGrp="1"/>
          </p:cNvSpPr>
          <p:nvPr>
            <p:ph type="ctrTitle"/>
          </p:nvPr>
        </p:nvSpPr>
        <p:spPr>
          <a:xfrm>
            <a:off x="4241830" y="863695"/>
            <a:ext cx="7498617" cy="4947169"/>
          </a:xfrm>
        </p:spPr>
        <p:txBody>
          <a:bodyPr vert="horz" lIns="91440" tIns="45720" rIns="91440" bIns="45720" rtlCol="0" anchor="ctr">
            <a:normAutofit/>
          </a:bodyPr>
          <a:lstStyle/>
          <a:p>
            <a:r>
              <a:rPr lang="en-US" sz="4400" dirty="0">
                <a:solidFill>
                  <a:srgbClr val="FFFFFF"/>
                </a:solidFill>
              </a:rPr>
              <a:t>Conclusion</a:t>
            </a:r>
          </a:p>
        </p:txBody>
      </p:sp>
      <p:sp>
        <p:nvSpPr>
          <p:cNvPr id="17" name="Rectangle 16">
            <a:extLst>
              <a:ext uri="{FF2B5EF4-FFF2-40B4-BE49-F238E27FC236}">
                <a16:creationId xmlns:a16="http://schemas.microsoft.com/office/drawing/2014/main" id="{DA2B282E-20BD-A2C4-17F1-476990BD38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44729"/>
            <a:ext cx="3703320" cy="574583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 name="Text Placeholder 7">
            <a:extLst>
              <a:ext uri="{FF2B5EF4-FFF2-40B4-BE49-F238E27FC236}">
                <a16:creationId xmlns:a16="http://schemas.microsoft.com/office/drawing/2014/main" id="{43D34413-E6A0-CD11-F769-EF9A60E2D2A5}"/>
              </a:ext>
            </a:extLst>
          </p:cNvPr>
          <p:cNvSpPr>
            <a:spLocks noGrp="1"/>
          </p:cNvSpPr>
          <p:nvPr>
            <p:ph type="subTitle" idx="1"/>
          </p:nvPr>
        </p:nvSpPr>
        <p:spPr>
          <a:xfrm>
            <a:off x="768268" y="863695"/>
            <a:ext cx="3059854" cy="4947170"/>
          </a:xfrm>
        </p:spPr>
        <p:txBody>
          <a:bodyPr anchor="ctr">
            <a:normAutofit/>
          </a:bodyPr>
          <a:lstStyle/>
          <a:p>
            <a:pPr algn="ctr"/>
            <a:endParaRPr lang="en-US" sz="2800" dirty="0"/>
          </a:p>
        </p:txBody>
      </p:sp>
      <p:sp>
        <p:nvSpPr>
          <p:cNvPr id="19" name="Rectangle 18">
            <a:extLst>
              <a:ext uri="{FF2B5EF4-FFF2-40B4-BE49-F238E27FC236}">
                <a16:creationId xmlns:a16="http://schemas.microsoft.com/office/drawing/2014/main" id="{433A6EF3-58AA-408B-8462-DD977984C7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68016304-FD96-ABE1-72E1-4F9BE7710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3643"/>
            <a:ext cx="7503637"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982732933"/>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Yellow question mark">
            <a:extLst>
              <a:ext uri="{FF2B5EF4-FFF2-40B4-BE49-F238E27FC236}">
                <a16:creationId xmlns:a16="http://schemas.microsoft.com/office/drawing/2014/main" id="{609E1AC1-2900-CF89-84CA-6AF9D822EFA7}"/>
              </a:ext>
            </a:extLst>
          </p:cNvPr>
          <p:cNvPicPr>
            <a:picLocks noChangeAspect="1"/>
          </p:cNvPicPr>
          <p:nvPr/>
        </p:nvPicPr>
        <p:blipFill>
          <a:blip r:embed="rId2"/>
          <a:srcRect b="6250"/>
          <a:stretch/>
        </p:blipFill>
        <p:spPr>
          <a:xfrm>
            <a:off x="20" y="10"/>
            <a:ext cx="12191980" cy="6857990"/>
          </a:xfrm>
          <a:prstGeom prst="rect">
            <a:avLst/>
          </a:prstGeom>
        </p:spPr>
      </p:pic>
      <p:grpSp>
        <p:nvGrpSpPr>
          <p:cNvPr id="11" name="Group 10">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12" name="Rectangle 11">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CA2DB461-4443-B318-56F1-1D866FC84D39}"/>
              </a:ext>
            </a:extLst>
          </p:cNvPr>
          <p:cNvSpPr>
            <a:spLocks noGrp="1"/>
          </p:cNvSpPr>
          <p:nvPr>
            <p:ph type="title"/>
          </p:nvPr>
        </p:nvSpPr>
        <p:spPr>
          <a:xfrm>
            <a:off x="584200" y="1006956"/>
            <a:ext cx="3412067" cy="1372177"/>
          </a:xfrm>
        </p:spPr>
        <p:txBody>
          <a:bodyPr anchor="ctr">
            <a:normAutofit/>
          </a:bodyPr>
          <a:lstStyle/>
          <a:p>
            <a:r>
              <a:rPr lang="en-US" dirty="0">
                <a:solidFill>
                  <a:srgbClr val="FFFFFF"/>
                </a:solidFill>
              </a:rPr>
              <a:t>Conclusion</a:t>
            </a:r>
          </a:p>
        </p:txBody>
      </p:sp>
      <p:sp>
        <p:nvSpPr>
          <p:cNvPr id="3" name="Content Placeholder 2">
            <a:extLst>
              <a:ext uri="{FF2B5EF4-FFF2-40B4-BE49-F238E27FC236}">
                <a16:creationId xmlns:a16="http://schemas.microsoft.com/office/drawing/2014/main" id="{AC1261B9-5DFE-203D-EBF7-16C9AF346014}"/>
              </a:ext>
            </a:extLst>
          </p:cNvPr>
          <p:cNvSpPr>
            <a:spLocks noGrp="1"/>
          </p:cNvSpPr>
          <p:nvPr>
            <p:ph idx="1"/>
          </p:nvPr>
        </p:nvSpPr>
        <p:spPr>
          <a:xfrm>
            <a:off x="581193" y="2438399"/>
            <a:ext cx="3415074" cy="3564467"/>
          </a:xfrm>
        </p:spPr>
        <p:txBody>
          <a:bodyPr>
            <a:normAutofit/>
          </a:bodyPr>
          <a:lstStyle/>
          <a:p>
            <a:r>
              <a:rPr lang="en-US" dirty="0">
                <a:solidFill>
                  <a:srgbClr val="FFFFFF"/>
                </a:solidFill>
              </a:rPr>
              <a:t>Any questions?</a:t>
            </a:r>
          </a:p>
        </p:txBody>
      </p:sp>
    </p:spTree>
    <p:extLst>
      <p:ext uri="{BB962C8B-B14F-4D97-AF65-F5344CB8AC3E}">
        <p14:creationId xmlns:p14="http://schemas.microsoft.com/office/powerpoint/2010/main" val="173493550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08063322ECD2A4C836D2589E489F290" ma:contentTypeVersion="17" ma:contentTypeDescription="Create a new document." ma:contentTypeScope="" ma:versionID="54178ecb4390be4da904b5f30b58b0b1">
  <xsd:schema xmlns:xsd="http://www.w3.org/2001/XMLSchema" xmlns:xs="http://www.w3.org/2001/XMLSchema" xmlns:p="http://schemas.microsoft.com/office/2006/metadata/properties" xmlns:ns2="eacaa5ce-4b13-4929-997a-fd8c1bfe780a" xmlns:ns3="69aa3883-b251-412e-bf1d-acb3217d06af" xmlns:ns4="ab06a5aa-8e31-4bdb-9b13-38c58a92ec8a" targetNamespace="http://schemas.microsoft.com/office/2006/metadata/properties" ma:root="true" ma:fieldsID="b36fa54086a75750e2f1b55068da7708" ns2:_="" ns3:_="" ns4:_="">
    <xsd:import namespace="eacaa5ce-4b13-4929-997a-fd8c1bfe780a"/>
    <xsd:import namespace="69aa3883-b251-412e-bf1d-acb3217d06af"/>
    <xsd:import namespace="ab06a5aa-8e31-4bdb-9b13-38c58a92ec8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CR"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caa5ce-4b13-4929-997a-fd8c1bfe780a"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9aa3883-b251-412e-bf1d-acb3217d06af"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b06a5aa-8e31-4bdb-9b13-38c58a92ec8a"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4cbe26df-34b3-4f44-aabe-57c1b4d4b0ec}" ma:internalName="TaxCatchAll" ma:showField="CatchAllData" ma:web="eacaa5ce-4b13-4929-997a-fd8c1bfe78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b06a5aa-8e31-4bdb-9b13-38c58a92ec8a" xsi:nil="true"/>
    <lcf76f155ced4ddcb4097134ff3c332f xmlns="69aa3883-b251-412e-bf1d-acb3217d06a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1865467-CC3A-4F37-A4AF-4EC51D8E2C1C}">
  <ds:schemaRefs>
    <ds:schemaRef ds:uri="http://schemas.microsoft.com/sharepoint/v3/contenttype/forms"/>
  </ds:schemaRefs>
</ds:datastoreItem>
</file>

<file path=customXml/itemProps2.xml><?xml version="1.0" encoding="utf-8"?>
<ds:datastoreItem xmlns:ds="http://schemas.openxmlformats.org/officeDocument/2006/customXml" ds:itemID="{0BE5B1FC-5778-4C68-9975-7C1B38D9C3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caa5ce-4b13-4929-997a-fd8c1bfe780a"/>
    <ds:schemaRef ds:uri="69aa3883-b251-412e-bf1d-acb3217d06af"/>
    <ds:schemaRef ds:uri="ab06a5aa-8e31-4bdb-9b13-38c58a92ec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1E23DB3-ACD2-440D-8A7B-6107E0E7A2F8}">
  <ds:schemaRefs>
    <ds:schemaRef ds:uri="http://schemas.microsoft.com/office/2006/metadata/properties"/>
    <ds:schemaRef ds:uri="http://schemas.microsoft.com/office/infopath/2007/PartnerControls"/>
    <ds:schemaRef ds:uri="ab06a5aa-8e31-4bdb-9b13-38c58a92ec8a"/>
    <ds:schemaRef ds:uri="69aa3883-b251-412e-bf1d-acb3217d06af"/>
  </ds:schemaRefs>
</ds:datastoreItem>
</file>

<file path=docProps/app.xml><?xml version="1.0" encoding="utf-8"?>
<Properties xmlns="http://schemas.openxmlformats.org/officeDocument/2006/extended-properties" xmlns:vt="http://schemas.openxmlformats.org/officeDocument/2006/docPropsVTypes">
  <Template>TM03457464[[fn=Dividend]]</Template>
  <TotalTime>1650</TotalTime>
  <Words>998</Words>
  <Application>Microsoft Office PowerPoint</Application>
  <PresentationFormat>Widescreen</PresentationFormat>
  <Paragraphs>74</Paragraphs>
  <Slides>8</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Gill Sans MT</vt:lpstr>
      <vt:lpstr>Wingdings 2</vt:lpstr>
      <vt:lpstr>Dividend</vt:lpstr>
      <vt:lpstr>White Mountain Regional Medical Center </vt:lpstr>
      <vt:lpstr>Agenda </vt:lpstr>
      <vt:lpstr>Background</vt:lpstr>
      <vt:lpstr>Data collection</vt:lpstr>
      <vt:lpstr>Outcomes:</vt:lpstr>
      <vt:lpstr>Interventions</vt:lpstr>
      <vt:lpstr>Conclusion</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Joshua Burton</dc:creator>
  <cp:lastModifiedBy>Larissa Ditmore</cp:lastModifiedBy>
  <cp:revision>7</cp:revision>
  <dcterms:created xsi:type="dcterms:W3CDTF">2024-08-28T15:04:43Z</dcterms:created>
  <dcterms:modified xsi:type="dcterms:W3CDTF">2026-08-13T23:23:58Z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0x010100508063322ECD2A4C836D2589E489F290</vt:lpwstr>
  </property>
</Properties>
</file>