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5" r:id="rId2"/>
    <p:sldId id="304" r:id="rId3"/>
    <p:sldId id="306" r:id="rId4"/>
    <p:sldId id="307" r:id="rId5"/>
    <p:sldId id="331" r:id="rId6"/>
    <p:sldId id="332" r:id="rId7"/>
    <p:sldId id="333" r:id="rId8"/>
    <p:sldId id="334" r:id="rId9"/>
    <p:sldId id="310" r:id="rId10"/>
    <p:sldId id="311" r:id="rId11"/>
    <p:sldId id="312" r:id="rId12"/>
    <p:sldId id="313" r:id="rId13"/>
    <p:sldId id="314" r:id="rId14"/>
    <p:sldId id="330" r:id="rId15"/>
    <p:sldId id="315" r:id="rId16"/>
    <p:sldId id="316" r:id="rId17"/>
    <p:sldId id="335" r:id="rId18"/>
    <p:sldId id="336" r:id="rId19"/>
    <p:sldId id="319" r:id="rId20"/>
    <p:sldId id="337" r:id="rId21"/>
    <p:sldId id="321" r:id="rId22"/>
    <p:sldId id="322" r:id="rId23"/>
    <p:sldId id="323" r:id="rId24"/>
    <p:sldId id="325" r:id="rId25"/>
    <p:sldId id="326" r:id="rId26"/>
    <p:sldId id="324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2"/>
    <p:restoredTop sz="99124" autoAdjust="0"/>
  </p:normalViewPr>
  <p:slideViewPr>
    <p:cSldViewPr snapToGrid="0" snapToObjects="1">
      <p:cViewPr varScale="1">
        <p:scale>
          <a:sx n="111" d="100"/>
          <a:sy n="111" d="100"/>
        </p:scale>
        <p:origin x="896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FDFA6-9BA7-1540-A756-7B1C110AA0BB}" type="datetimeFigureOut">
              <a:rPr lang="en-US" smtClean="0">
                <a:latin typeface="Arial"/>
              </a:rPr>
              <a:t>1/24/18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CFFE0-381C-C147-9CA7-F3E4CA42E657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975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BB88BB2B-1EB9-4D99-8EC3-A7060843EC88}" type="datetimeFigureOut">
              <a:rPr lang="en-US" smtClean="0"/>
              <a:pPr/>
              <a:t>1/24/18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BC16AA4-6A0C-438F-AD0E-CB3AFD9D3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8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Subtitle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</a:t>
            </a:r>
          </a:p>
          <a:p>
            <a:r>
              <a:rPr lang="en-US" dirty="0"/>
              <a:t>Date </a:t>
            </a:r>
          </a:p>
          <a:p>
            <a:endParaRPr lang="en-US" dirty="0"/>
          </a:p>
        </p:txBody>
      </p:sp>
      <p:pic>
        <p:nvPicPr>
          <p:cNvPr id="8" name="Picture 7" descr="UW TASP_LogoExploration_RGB_White_ECH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559"/>
            <a:ext cx="457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 descr="background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1057657"/>
            <a:ext cx="9162288" cy="48097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77012" y="2057400"/>
            <a:ext cx="8314182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76250" y="3067050"/>
            <a:ext cx="8314943" cy="13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76250" y="4442883"/>
            <a:ext cx="8314943" cy="72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FC5FF"/>
              </a:buClr>
              <a:buFont typeface="Arial"/>
              <a:buNone/>
              <a:defRPr sz="1400" b="0" i="0" u="none" strike="noStrike" cap="none">
                <a:solidFill>
                  <a:srgbClr val="6FC5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/>
          <p:nvPr/>
        </p:nvSpPr>
        <p:spPr>
          <a:xfrm>
            <a:off x="381000" y="6096000"/>
            <a:ext cx="70104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presentation is intended for educational use only, and does not in any way constitute medical </a:t>
            </a:r>
            <a:b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consultation or advice related to any specific patient.</a:t>
            </a:r>
          </a:p>
        </p:txBody>
      </p:sp>
      <p:sp>
        <p:nvSpPr>
          <p:cNvPr id="21" name="Shape 21"/>
          <p:cNvSpPr/>
          <p:nvPr/>
        </p:nvSpPr>
        <p:spPr>
          <a:xfrm>
            <a:off x="0" y="-12705"/>
            <a:ext cx="9162287" cy="655310"/>
          </a:xfrm>
          <a:prstGeom prst="rect">
            <a:avLst/>
          </a:prstGeom>
          <a:solidFill>
            <a:srgbClr val="001D4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60000"/>
              </a:lnSpc>
              <a:spcBef>
                <a:spcPts val="0"/>
              </a:spcBef>
              <a:buClr>
                <a:srgbClr val="7592A4"/>
              </a:buClr>
              <a:buFont typeface="Arial"/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0" y="642605"/>
            <a:ext cx="9162288" cy="991363"/>
          </a:xfrm>
          <a:prstGeom prst="rect">
            <a:avLst/>
          </a:prstGeom>
          <a:solidFill>
            <a:srgbClr val="FFFFFF"/>
          </a:solidFill>
          <a:ln>
            <a:solidFill>
              <a:srgbClr val="604A7B"/>
            </a:solidFill>
          </a:ln>
        </p:spPr>
        <p:txBody>
          <a:bodyPr lIns="5486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UW TASP_LogoExploration_RGB_Color_ECH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6615"/>
            <a:ext cx="4572000" cy="1371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4150" y="654555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238" y="1614265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834416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" y="5017287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UW TASP_LogoExploration_RG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8" y="6381750"/>
            <a:ext cx="1474610" cy="4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677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pic>
        <p:nvPicPr>
          <p:cNvPr id="9" name="Picture 8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62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pic>
        <p:nvPicPr>
          <p:cNvPr id="5" name="Picture 4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7614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986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27148" y="1645217"/>
            <a:ext cx="8671798" cy="4281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 descr="UW TASP_LogoExploration_RGB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252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76200"/>
            <a:ext cx="9162289" cy="6934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7724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7" name="Picture 6" descr="UW TASP_LogoExploration_RGB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8" y="6381750"/>
            <a:ext cx="1474610" cy="4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405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19533"/>
            <a:ext cx="9158733" cy="1588"/>
          </a:xfrm>
          <a:prstGeom prst="line">
            <a:avLst/>
          </a:prstGeom>
          <a:ln w="57150" cmpd="sng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ackground.jpg"/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62288" cy="1417638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040202" cy="365125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Reference </a:t>
            </a:r>
          </a:p>
        </p:txBody>
      </p:sp>
      <p:pic>
        <p:nvPicPr>
          <p:cNvPr id="6" name="Picture 5" descr="UW TASP_LogoExploration_RGB_Colo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51" y="6339195"/>
            <a:ext cx="1460040" cy="43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50" r:id="rId4"/>
    <p:sldLayoutId id="2147483660" r:id="rId5"/>
    <p:sldLayoutId id="2147483653" r:id="rId6"/>
    <p:sldLayoutId id="2147483654" r:id="rId7"/>
    <p:sldLayoutId id="214748366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TASP Toolkits: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Pneumonia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dirty="0"/>
              <a:t>Theodore Wright, MD</a:t>
            </a:r>
          </a:p>
          <a:p>
            <a:pPr algn="ctr"/>
            <a:r>
              <a:rPr lang="en-US" dirty="0"/>
              <a:t>January 2018</a:t>
            </a:r>
          </a:p>
        </p:txBody>
      </p:sp>
    </p:spTree>
    <p:extLst>
      <p:ext uri="{BB962C8B-B14F-4D97-AF65-F5344CB8AC3E}">
        <p14:creationId xmlns:p14="http://schemas.microsoft.com/office/powerpoint/2010/main" val="351024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Incidence of drug resistant strep pneumoniae, DRSP, is highly variable and changing. In 2000 it was estimated that nationally 20% of </a:t>
            </a:r>
            <a:r>
              <a:rPr lang="en-US" sz="2400" i="1" dirty="0"/>
              <a:t>streptococcus pneumoniae </a:t>
            </a:r>
            <a:r>
              <a:rPr lang="en-US" sz="2400" dirty="0"/>
              <a:t>isolates were PCN resistant.</a:t>
            </a:r>
          </a:p>
          <a:p>
            <a:r>
              <a:rPr lang="en-US" sz="2400" dirty="0"/>
              <a:t>Risks factors:</a:t>
            </a:r>
          </a:p>
          <a:p>
            <a:pPr lvl="1"/>
            <a:r>
              <a:rPr lang="en-US" sz="2200" dirty="0"/>
              <a:t>chronic heart disease, </a:t>
            </a:r>
          </a:p>
          <a:p>
            <a:pPr lvl="1"/>
            <a:r>
              <a:rPr lang="en-US" sz="2200" dirty="0"/>
              <a:t>chronic lung disease, </a:t>
            </a:r>
          </a:p>
          <a:p>
            <a:pPr lvl="1"/>
            <a:r>
              <a:rPr lang="en-US" sz="2200" dirty="0"/>
              <a:t>liver disease, or renal disease; diabetes mellitus, alcoholism, malignancy, </a:t>
            </a:r>
            <a:r>
              <a:rPr lang="en-US" sz="2200" dirty="0" err="1"/>
              <a:t>asplenia</a:t>
            </a:r>
            <a:r>
              <a:rPr lang="en-US" sz="2200" dirty="0"/>
              <a:t>, immunosuppression, or use of antimicrobials within the previous 3 months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for drug resistant </a:t>
            </a:r>
            <a:r>
              <a:rPr lang="en-US" i="1" dirty="0" err="1"/>
              <a:t>S.pneumoniae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0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Outpatient treatment of a patient without risk factors for DRSP</a:t>
            </a:r>
          </a:p>
          <a:p>
            <a:pPr lvl="1"/>
            <a:r>
              <a:rPr lang="en-US" sz="2200" dirty="0"/>
              <a:t>azithromycin 500 mg </a:t>
            </a:r>
            <a:r>
              <a:rPr lang="en-US" sz="2200" dirty="0" err="1"/>
              <a:t>po</a:t>
            </a:r>
            <a:r>
              <a:rPr lang="en-US" sz="2200" dirty="0"/>
              <a:t> x 1 then 250 mg </a:t>
            </a:r>
            <a:r>
              <a:rPr lang="en-US" sz="2200" dirty="0" err="1"/>
              <a:t>po</a:t>
            </a:r>
            <a:r>
              <a:rPr lang="en-US" sz="2200" dirty="0"/>
              <a:t> daily x 4 days </a:t>
            </a:r>
          </a:p>
          <a:p>
            <a:pPr lvl="1"/>
            <a:r>
              <a:rPr lang="en-US" sz="2200" dirty="0"/>
              <a:t>Or doxycycline 100 mg </a:t>
            </a:r>
            <a:r>
              <a:rPr lang="en-US" sz="2200" dirty="0" err="1"/>
              <a:t>po</a:t>
            </a:r>
            <a:r>
              <a:rPr lang="en-US" sz="2200" dirty="0"/>
              <a:t> BID x 5 days.</a:t>
            </a:r>
          </a:p>
          <a:p>
            <a:r>
              <a:rPr lang="en-US" sz="2400" dirty="0"/>
              <a:t>Concern for drug resistant streptococcus pneumoniae (DRSP):</a:t>
            </a:r>
          </a:p>
          <a:p>
            <a:pPr lvl="1"/>
            <a:r>
              <a:rPr lang="en-US" sz="2200" dirty="0"/>
              <a:t>levofloxacin 750 mg PO daily or </a:t>
            </a:r>
          </a:p>
          <a:p>
            <a:pPr lvl="1"/>
            <a:r>
              <a:rPr lang="en-US" sz="2200" dirty="0"/>
              <a:t>Amoxicillin 1000 mg PO TID plus azithromycin 500 mg PO x 1 dose then 250 mg PO daily x 4 days.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CAP</a:t>
            </a:r>
          </a:p>
        </p:txBody>
      </p:sp>
    </p:spTree>
    <p:extLst>
      <p:ext uri="{BB962C8B-B14F-4D97-AF65-F5344CB8AC3E}">
        <p14:creationId xmlns:p14="http://schemas.microsoft.com/office/powerpoint/2010/main" val="206102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Inpatient treatment:</a:t>
            </a:r>
          </a:p>
          <a:p>
            <a:r>
              <a:rPr lang="en-US" sz="2400" dirty="0"/>
              <a:t>Ceftriaxone 1 gm IV daily x 5 days </a:t>
            </a:r>
          </a:p>
          <a:p>
            <a:r>
              <a:rPr lang="en-US" sz="2400" dirty="0"/>
              <a:t>plus azithromycin 500 mg PO/IV x 1 dose then 250 mg PO/IV daily x 4 days. </a:t>
            </a:r>
          </a:p>
          <a:p>
            <a:r>
              <a:rPr lang="en-US" sz="2400" dirty="0"/>
              <a:t>Alternative:  levofloxacin 750 mg PO/IV daily x 5 days. </a:t>
            </a:r>
          </a:p>
          <a:p>
            <a:r>
              <a:rPr lang="en-US" sz="2400" dirty="0"/>
              <a:t>IV is not required for inpatient treatment. If there is no concern for resistant organisms the treatment does not require broader or parenteral antibiotics.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Tx</a:t>
            </a:r>
            <a:r>
              <a:rPr lang="en-US" dirty="0"/>
              <a:t> of CAP</a:t>
            </a:r>
          </a:p>
        </p:txBody>
      </p:sp>
    </p:spTree>
    <p:extLst>
      <p:ext uri="{BB962C8B-B14F-4D97-AF65-F5344CB8AC3E}">
        <p14:creationId xmlns:p14="http://schemas.microsoft.com/office/powerpoint/2010/main" val="75211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Switch to orals after 48-72 hours of no fever and no more than 1 sign of clinical instability. </a:t>
            </a:r>
          </a:p>
          <a:p>
            <a:r>
              <a:rPr lang="en-US" sz="2400" dirty="0"/>
              <a:t>Signs of clinical instability include:</a:t>
            </a:r>
          </a:p>
          <a:p>
            <a:pPr lvl="1"/>
            <a:r>
              <a:rPr lang="en-US" sz="2200" dirty="0"/>
              <a:t>T &gt;37.8C, </a:t>
            </a:r>
          </a:p>
          <a:p>
            <a:pPr lvl="1"/>
            <a:r>
              <a:rPr lang="en-US" sz="2200" dirty="0"/>
              <a:t>HR &gt;100 bpm, </a:t>
            </a:r>
          </a:p>
          <a:p>
            <a:pPr lvl="1"/>
            <a:r>
              <a:rPr lang="en-US" sz="2200" dirty="0"/>
              <a:t>RR &gt;24, </a:t>
            </a:r>
          </a:p>
          <a:p>
            <a:pPr lvl="1"/>
            <a:r>
              <a:rPr lang="en-US" sz="2200" dirty="0"/>
              <a:t>SBP &lt;90 mmHg, </a:t>
            </a:r>
          </a:p>
          <a:p>
            <a:pPr lvl="1"/>
            <a:r>
              <a:rPr lang="en-US" sz="2200" dirty="0"/>
              <a:t>SaO2 &lt; 90% or pO2 &lt; 60 mmHg on room air, </a:t>
            </a:r>
          </a:p>
          <a:p>
            <a:pPr lvl="1"/>
            <a:r>
              <a:rPr lang="en-US" sz="2200" dirty="0"/>
              <a:t>inability to maintain oral intake, </a:t>
            </a:r>
          </a:p>
          <a:p>
            <a:pPr lvl="1"/>
            <a:r>
              <a:rPr lang="en-US" sz="2200" dirty="0"/>
              <a:t>abnormal mental status.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orals for CAP on DC</a:t>
            </a:r>
          </a:p>
        </p:txBody>
      </p:sp>
    </p:spTree>
    <p:extLst>
      <p:ext uri="{BB962C8B-B14F-4D97-AF65-F5344CB8AC3E}">
        <p14:creationId xmlns:p14="http://schemas.microsoft.com/office/powerpoint/2010/main" val="74543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 risk for DRSP:</a:t>
            </a:r>
          </a:p>
          <a:p>
            <a:pPr lvl="1"/>
            <a:r>
              <a:rPr lang="en-US" sz="2200" dirty="0"/>
              <a:t>Change to Amoxicillin 500 mg </a:t>
            </a:r>
            <a:r>
              <a:rPr lang="en-US" sz="2200" dirty="0" err="1"/>
              <a:t>po</a:t>
            </a:r>
            <a:r>
              <a:rPr lang="en-US" sz="2200" dirty="0"/>
              <a:t> TID or 875 mg PO BID. If the patient has already received 1.5 gm of azithromycin this can be discontinued. Other options are azithromycin 500 mg </a:t>
            </a:r>
            <a:r>
              <a:rPr lang="en-US" sz="2200" dirty="0" err="1"/>
              <a:t>po</a:t>
            </a:r>
            <a:r>
              <a:rPr lang="en-US" sz="2200" dirty="0"/>
              <a:t> daily, clarithromycin 500 mg </a:t>
            </a:r>
            <a:r>
              <a:rPr lang="en-US" sz="2200" dirty="0" err="1"/>
              <a:t>po</a:t>
            </a:r>
            <a:r>
              <a:rPr lang="en-US" sz="2200" dirty="0"/>
              <a:t> BID, or doxycycline 100 mg </a:t>
            </a:r>
            <a:r>
              <a:rPr lang="en-US" sz="2200" dirty="0" err="1"/>
              <a:t>po</a:t>
            </a:r>
            <a:r>
              <a:rPr lang="en-US" sz="2200" dirty="0"/>
              <a:t> BID. </a:t>
            </a:r>
          </a:p>
          <a:p>
            <a:endParaRPr lang="en-US" sz="2400" dirty="0"/>
          </a:p>
          <a:p>
            <a:r>
              <a:rPr lang="en-US" sz="2400" dirty="0"/>
              <a:t>RF for DRSP:</a:t>
            </a:r>
          </a:p>
          <a:p>
            <a:pPr lvl="1"/>
            <a:r>
              <a:rPr lang="en-US" sz="2200" dirty="0"/>
              <a:t>Change to Amoxicillin 1 gm PO TID.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to orals for CAP on DC</a:t>
            </a:r>
          </a:p>
        </p:txBody>
      </p:sp>
    </p:spTree>
    <p:extLst>
      <p:ext uri="{BB962C8B-B14F-4D97-AF65-F5344CB8AC3E}">
        <p14:creationId xmlns:p14="http://schemas.microsoft.com/office/powerpoint/2010/main" val="181155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Hospital Acquired Pneumonia, HAP:</a:t>
            </a:r>
          </a:p>
          <a:p>
            <a:pPr lvl="1"/>
            <a:r>
              <a:rPr lang="en-US" sz="2200" dirty="0"/>
              <a:t>Develops more than 48 hours after admission and no evidence of pneumonia on admission.</a:t>
            </a:r>
            <a:r>
              <a:rPr lang="en-US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Ventilator Associated Pneumonia, VAP:</a:t>
            </a:r>
          </a:p>
          <a:p>
            <a:pPr lvl="1"/>
            <a:r>
              <a:rPr lang="en-US" sz="2200" dirty="0"/>
              <a:t>HAP that develops 48-72 hours after intubation and no evidence of pneumonia at time of intubation. </a:t>
            </a:r>
          </a:p>
          <a:p>
            <a:endParaRPr lang="en-US" sz="2400" dirty="0"/>
          </a:p>
          <a:p>
            <a:r>
              <a:rPr lang="en-US" sz="2400" dirty="0"/>
              <a:t>The diagnosis of HAP and VAP should be made from non-invasive diagnostic methods. </a:t>
            </a:r>
          </a:p>
          <a:p>
            <a:pPr lvl="1"/>
            <a:r>
              <a:rPr lang="en-US" sz="2200" dirty="0"/>
              <a:t>Expectorated sputum or ETT aspirate, not bronchoscopy.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Dx</a:t>
            </a:r>
            <a:r>
              <a:rPr lang="en-US" dirty="0"/>
              <a:t> of HAP and VAP</a:t>
            </a:r>
          </a:p>
        </p:txBody>
      </p:sp>
    </p:spTree>
    <p:extLst>
      <p:ext uri="{BB962C8B-B14F-4D97-AF65-F5344CB8AC3E}">
        <p14:creationId xmlns:p14="http://schemas.microsoft.com/office/powerpoint/2010/main" val="148902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MRSA risk:</a:t>
            </a:r>
          </a:p>
          <a:p>
            <a:pPr lvl="1"/>
            <a:r>
              <a:rPr lang="en-US" sz="2200" dirty="0"/>
              <a:t>Prior IV </a:t>
            </a:r>
            <a:r>
              <a:rPr lang="en-US" sz="2200" dirty="0" err="1"/>
              <a:t>abx</a:t>
            </a:r>
            <a:r>
              <a:rPr lang="en-US" sz="2200" dirty="0"/>
              <a:t> in the last 90 days. </a:t>
            </a:r>
          </a:p>
          <a:p>
            <a:pPr lvl="1"/>
            <a:r>
              <a:rPr lang="en-US" sz="2200" dirty="0"/>
              <a:t>Hospital MRSA rates &gt;20%. </a:t>
            </a:r>
          </a:p>
          <a:p>
            <a:pPr lvl="1"/>
            <a:r>
              <a:rPr lang="en-US" sz="2200" dirty="0"/>
              <a:t>MRSA colonization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High mortality risk:</a:t>
            </a:r>
          </a:p>
          <a:p>
            <a:pPr lvl="1"/>
            <a:r>
              <a:rPr lang="en-US" sz="2200" dirty="0"/>
              <a:t>Need for </a:t>
            </a:r>
            <a:r>
              <a:rPr lang="en-US" sz="2200" dirty="0" err="1"/>
              <a:t>ventilatory</a:t>
            </a:r>
            <a:r>
              <a:rPr lang="en-US" sz="2200" dirty="0"/>
              <a:t> support</a:t>
            </a:r>
          </a:p>
          <a:p>
            <a:pPr lvl="1"/>
            <a:r>
              <a:rPr lang="en-US" sz="2200" dirty="0"/>
              <a:t>Shock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Risk Factors</a:t>
            </a:r>
          </a:p>
        </p:txBody>
      </p:sp>
    </p:spTree>
    <p:extLst>
      <p:ext uri="{BB962C8B-B14F-4D97-AF65-F5344CB8AC3E}">
        <p14:creationId xmlns:p14="http://schemas.microsoft.com/office/powerpoint/2010/main" val="38380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85D1C-E3A7-9D48-B44B-B15189D20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79" y="1600200"/>
            <a:ext cx="4242122" cy="4525963"/>
          </a:xfrm>
        </p:spPr>
        <p:txBody>
          <a:bodyPr/>
          <a:lstStyle/>
          <a:p>
            <a:r>
              <a:rPr lang="en-US" sz="1800" dirty="0"/>
              <a:t>No RF for MRSA &amp; prevalence in the hospital &lt; 10-20% then:</a:t>
            </a:r>
          </a:p>
          <a:p>
            <a:pPr lvl="1"/>
            <a:r>
              <a:rPr lang="en-US" sz="1600" dirty="0" err="1"/>
              <a:t>Cefepime</a:t>
            </a:r>
            <a:r>
              <a:rPr lang="en-US" sz="1600" dirty="0"/>
              <a:t> 2 gm IV Q8H – Preferred</a:t>
            </a:r>
          </a:p>
          <a:p>
            <a:pPr lvl="1"/>
            <a:r>
              <a:rPr lang="en-US" sz="1600" dirty="0"/>
              <a:t>Piperacillin-</a:t>
            </a:r>
            <a:r>
              <a:rPr lang="en-US" sz="1600" dirty="0" err="1"/>
              <a:t>tazobactam</a:t>
            </a:r>
            <a:r>
              <a:rPr lang="en-US" sz="1600" dirty="0"/>
              <a:t> 4.5 gm IV Q6H. </a:t>
            </a:r>
          </a:p>
          <a:p>
            <a:pPr lvl="1"/>
            <a:r>
              <a:rPr lang="en-US" sz="1600" dirty="0"/>
              <a:t>Levofloxacin 750 mg IV/PO daily. </a:t>
            </a:r>
          </a:p>
          <a:p>
            <a:pPr lvl="1"/>
            <a:r>
              <a:rPr lang="en-US" sz="1600" dirty="0" err="1"/>
              <a:t>Meropenem</a:t>
            </a:r>
            <a:r>
              <a:rPr lang="en-US" sz="1600" dirty="0"/>
              <a:t> 1 gm IV Q8H</a:t>
            </a:r>
          </a:p>
          <a:p>
            <a:endParaRPr lang="en-US" sz="1600" dirty="0"/>
          </a:p>
          <a:p>
            <a:r>
              <a:rPr lang="en-US" sz="1800" dirty="0"/>
              <a:t>RF for MRSA or hospital prevalence &gt; 10-20% then add MRSA coverage with:</a:t>
            </a:r>
          </a:p>
          <a:p>
            <a:pPr lvl="1"/>
            <a:r>
              <a:rPr lang="en-US" sz="1600" dirty="0"/>
              <a:t>Vancomycin 25-50 mg/kg IV x 1 followed by 15 mg/kg IV Q8H-Q12H mg/kg IV with goal trough 10-20</a:t>
            </a:r>
          </a:p>
          <a:p>
            <a:pPr lvl="1"/>
            <a:r>
              <a:rPr lang="en-US" sz="1600" dirty="0"/>
              <a:t>Linezolid 600 mg IV/PO Q12H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1584D7-1329-C644-A74E-A5A6D07C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HAP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F3CD54-A515-AC4C-A496-D7E7BC066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59300" y="2301081"/>
            <a:ext cx="4279900" cy="3124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564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556 L -0.26094 -0.034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0DCF0-B33B-EA4B-A257-4DD5C8DD2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 risk of mortality &amp; received IV </a:t>
            </a:r>
            <a:r>
              <a:rPr lang="en-US" sz="2400" dirty="0" err="1"/>
              <a:t>abx</a:t>
            </a:r>
            <a:r>
              <a:rPr lang="en-US" sz="2400" dirty="0"/>
              <a:t> in the last 90 days then prescribe 2 of the following; avoiding two from the same class:</a:t>
            </a:r>
          </a:p>
          <a:p>
            <a:pPr lvl="1"/>
            <a:r>
              <a:rPr lang="en-US" sz="2200" dirty="0" err="1"/>
              <a:t>Cefepime</a:t>
            </a:r>
            <a:r>
              <a:rPr lang="en-US" sz="2200" dirty="0"/>
              <a:t> 2 gm IV Q8H</a:t>
            </a:r>
          </a:p>
          <a:p>
            <a:pPr lvl="1"/>
            <a:r>
              <a:rPr lang="en-US" sz="2200" dirty="0"/>
              <a:t>Ceftazidime 2 gm IV Q8H</a:t>
            </a:r>
          </a:p>
          <a:p>
            <a:pPr lvl="1"/>
            <a:r>
              <a:rPr lang="en-US" sz="2200" dirty="0"/>
              <a:t>Piperacillin-</a:t>
            </a:r>
            <a:r>
              <a:rPr lang="en-US" sz="2200" dirty="0" err="1"/>
              <a:t>Tazobactam</a:t>
            </a:r>
            <a:r>
              <a:rPr lang="en-US" sz="2200" dirty="0"/>
              <a:t> 4.5gm IV Q6H</a:t>
            </a:r>
          </a:p>
          <a:p>
            <a:pPr lvl="1"/>
            <a:r>
              <a:rPr lang="en-US" sz="2200" dirty="0"/>
              <a:t>Levofloxacin 750 mg </a:t>
            </a:r>
            <a:r>
              <a:rPr lang="en-US" sz="2200" dirty="0" err="1"/>
              <a:t>po</a:t>
            </a:r>
            <a:r>
              <a:rPr lang="en-US" sz="2200" dirty="0"/>
              <a:t>/IV daily</a:t>
            </a:r>
          </a:p>
          <a:p>
            <a:pPr lvl="1"/>
            <a:r>
              <a:rPr lang="en-US" sz="2200" dirty="0"/>
              <a:t>Cipro 400 mg IV/PO daily</a:t>
            </a:r>
          </a:p>
          <a:p>
            <a:pPr lvl="1"/>
            <a:r>
              <a:rPr lang="en-US" sz="2200" dirty="0"/>
              <a:t>Gentamicin 5-7 ,mg/kg IV </a:t>
            </a:r>
            <a:r>
              <a:rPr lang="en-US" sz="2200" dirty="0" err="1"/>
              <a:t>Qday</a:t>
            </a:r>
            <a:endParaRPr lang="en-US" sz="2200" dirty="0"/>
          </a:p>
          <a:p>
            <a:pPr lvl="1"/>
            <a:r>
              <a:rPr lang="en-US" sz="2200" dirty="0" err="1"/>
              <a:t>Aztreonam</a:t>
            </a:r>
            <a:r>
              <a:rPr lang="en-US" sz="2200" dirty="0"/>
              <a:t> 2 gm IV Q8H</a:t>
            </a:r>
          </a:p>
          <a:p>
            <a:r>
              <a:rPr lang="en-US" sz="2400" dirty="0"/>
              <a:t>This provides double coverage for pseudomonas in the setting of high risk of mortality.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44C494-FF6F-934B-9CAD-E04592C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HAP with risk for MDRO</a:t>
            </a:r>
          </a:p>
        </p:txBody>
      </p:sp>
    </p:spTree>
    <p:extLst>
      <p:ext uri="{BB962C8B-B14F-4D97-AF65-F5344CB8AC3E}">
        <p14:creationId xmlns:p14="http://schemas.microsoft.com/office/powerpoint/2010/main" val="420131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VAP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856524"/>
            <a:ext cx="4509655" cy="1932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79687"/>
            <a:ext cx="4776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No RF for MRSA &amp; hospital has &lt; 10-20% prevalence of MRSA: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</a:rPr>
              <a:t>Cefepime</a:t>
            </a:r>
            <a:r>
              <a:rPr lang="en-US" dirty="0">
                <a:latin typeface="Arial" panose="020B0604020202020204" pitchFamily="34" charset="0"/>
              </a:rPr>
              <a:t> 2 gm IV Q8H-Preferred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Piperacillin-</a:t>
            </a:r>
            <a:r>
              <a:rPr lang="en-US" dirty="0" err="1">
                <a:latin typeface="Arial" panose="020B0604020202020204" pitchFamily="34" charset="0"/>
              </a:rPr>
              <a:t>Tazobactam</a:t>
            </a:r>
            <a:r>
              <a:rPr lang="en-US" dirty="0">
                <a:latin typeface="Arial" panose="020B0604020202020204" pitchFamily="34" charset="0"/>
              </a:rPr>
              <a:t> 4.5 gm IV Q6H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Ceftazidime 2 gm IV Q8H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</a:rPr>
              <a:t>Meropenem</a:t>
            </a:r>
            <a:r>
              <a:rPr lang="en-US" dirty="0">
                <a:latin typeface="Arial" panose="020B0604020202020204" pitchFamily="34" charset="0"/>
              </a:rPr>
              <a:t> 1 gm IV Q8H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>
                <a:latin typeface="Arial" panose="020B0604020202020204" pitchFamily="34" charset="0"/>
              </a:rPr>
              <a:t>Aztreonam</a:t>
            </a:r>
            <a:r>
              <a:rPr lang="en-US" dirty="0">
                <a:latin typeface="Arial" panose="020B0604020202020204" pitchFamily="34" charset="0"/>
              </a:rPr>
              <a:t> 2 gm IV Q8H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RF for MRSA or known colonization with MRSA or hospital MRSA prevalence &gt;10-20% also add one of the following:	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Vancomycin 25-30 mg/kg loading dose followed by 15-20mg/kg IV Q8H to Q12H - Preferred.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Linezolid 600 mg IV Q12H.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0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281" y="1600200"/>
            <a:ext cx="3851538" cy="4525963"/>
          </a:xfrm>
        </p:spPr>
        <p:txBody>
          <a:bodyPr/>
          <a:lstStyle/>
          <a:p>
            <a:r>
              <a:rPr lang="en-US" sz="2000" dirty="0"/>
              <a:t>Pulmonary parenchyma infected with viral, bacterial, or fungal pathogen. </a:t>
            </a:r>
          </a:p>
          <a:p>
            <a:r>
              <a:rPr lang="en-US" sz="2000" dirty="0"/>
              <a:t>Difficult to find the causative organism. </a:t>
            </a:r>
          </a:p>
          <a:p>
            <a:pPr lvl="1"/>
            <a:r>
              <a:rPr lang="en-US" sz="1800" dirty="0"/>
              <a:t>27% of cases are virus.</a:t>
            </a:r>
          </a:p>
          <a:p>
            <a:pPr lvl="1"/>
            <a:r>
              <a:rPr lang="en-US" sz="1800" dirty="0"/>
              <a:t>14% of cases are bacterial. </a:t>
            </a:r>
          </a:p>
          <a:p>
            <a:r>
              <a:rPr lang="en-US" sz="2000" dirty="0"/>
              <a:t>Common bacterial causes:</a:t>
            </a:r>
          </a:p>
          <a:p>
            <a:pPr lvl="1"/>
            <a:r>
              <a:rPr lang="en-US" sz="1800" dirty="0"/>
              <a:t>18-49yo;</a:t>
            </a:r>
          </a:p>
          <a:p>
            <a:pPr lvl="1"/>
            <a:r>
              <a:rPr lang="en-US" sz="1800" dirty="0"/>
              <a:t> </a:t>
            </a:r>
            <a:r>
              <a:rPr lang="en-US" sz="1800" i="1" dirty="0"/>
              <a:t>Streptococcus pneumoniae </a:t>
            </a:r>
            <a:r>
              <a:rPr lang="en-US" sz="1800" dirty="0"/>
              <a:t>&gt; </a:t>
            </a:r>
            <a:r>
              <a:rPr lang="en-US" sz="1800" i="1" dirty="0"/>
              <a:t>Mycoplasma pneumoniae</a:t>
            </a:r>
            <a:r>
              <a:rPr lang="en-US" sz="1800" dirty="0"/>
              <a:t> &gt; </a:t>
            </a:r>
            <a:r>
              <a:rPr lang="en-US" sz="1800" i="1" dirty="0"/>
              <a:t>Staphylococcus aureus </a:t>
            </a:r>
            <a:r>
              <a:rPr lang="en-US" sz="1800" dirty="0"/>
              <a:t>&gt; </a:t>
            </a:r>
            <a:r>
              <a:rPr lang="en-US" sz="1800" i="1" dirty="0"/>
              <a:t>Legionella </a:t>
            </a:r>
            <a:r>
              <a:rPr lang="en-US" sz="1800" i="1" dirty="0" err="1"/>
              <a:t>pneumophila</a:t>
            </a:r>
            <a:r>
              <a:rPr lang="en-US" sz="1800" i="1" dirty="0"/>
              <a:t> (atypical pathogen).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Pneumonia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r="18494" b="2"/>
          <a:stretch/>
        </p:blipFill>
        <p:spPr>
          <a:xfrm>
            <a:off x="4088818" y="2125821"/>
            <a:ext cx="4881561" cy="3474719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37994" y="6344696"/>
            <a:ext cx="729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Jain, S.; et al. “Community Acquired Pneumonia Requiring Hospitalization among US Adults.” NEJM. 373:5. July 30,2015. </a:t>
            </a:r>
          </a:p>
        </p:txBody>
      </p:sp>
    </p:spTree>
    <p:extLst>
      <p:ext uri="{BB962C8B-B14F-4D97-AF65-F5344CB8AC3E}">
        <p14:creationId xmlns:p14="http://schemas.microsoft.com/office/powerpoint/2010/main" val="63877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B1C1C6-3A0C-D84D-8F06-4B765E23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Awaiting culture results for a critically ill patient or your patient has known Pseudomonas aeruginosa and fails to improve on a single agent that is known to be susceptible to then consider adding a second agent from the following classes without using two antibiotics from the same class:</a:t>
            </a:r>
          </a:p>
          <a:p>
            <a:pPr lvl="1"/>
            <a:r>
              <a:rPr lang="en-US" sz="2200" dirty="0"/>
              <a:t>Ciprofloxacin 400 mg IV Q8H</a:t>
            </a:r>
          </a:p>
          <a:p>
            <a:pPr lvl="1"/>
            <a:r>
              <a:rPr lang="en-US" sz="2200" dirty="0"/>
              <a:t>Levofloxacin 750 mg IV </a:t>
            </a:r>
            <a:r>
              <a:rPr lang="en-US" sz="2200" dirty="0" err="1"/>
              <a:t>Qday</a:t>
            </a:r>
            <a:endParaRPr lang="en-US" sz="2200" dirty="0"/>
          </a:p>
          <a:p>
            <a:pPr lvl="1"/>
            <a:r>
              <a:rPr lang="en-US" sz="2200" dirty="0"/>
              <a:t>Gentamicin 5-7 mg/kg IV Q24H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3E598E-BF2F-DB4E-94AC-87C0EF5D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VAP with Risk for resistant </a:t>
            </a:r>
            <a:r>
              <a:rPr lang="en-US" i="1" dirty="0"/>
              <a:t>Pseudomonas aeruginosa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9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change should be based on available culture data and clinical improvement. </a:t>
            </a:r>
          </a:p>
          <a:p>
            <a:endParaRPr lang="en-US" sz="2400" dirty="0"/>
          </a:p>
          <a:p>
            <a:r>
              <a:rPr lang="en-US" sz="2400" dirty="0"/>
              <a:t>Total duration of antibiotics for HAP and VAP should be 7 days if the patient has improved and has no evidence of persisting infection after 7 days.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Oral and DC for HAP/VAP</a:t>
            </a:r>
          </a:p>
        </p:txBody>
      </p:sp>
    </p:spTree>
    <p:extLst>
      <p:ext uri="{BB962C8B-B14F-4D97-AF65-F5344CB8AC3E}">
        <p14:creationId xmlns:p14="http://schemas.microsoft.com/office/powerpoint/2010/main" val="1605024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no staphylococcus aureus or GNR is isolated from adequate sputum sample and the patient is improving then it is okay to narrow antibiotic coverage appropriately. </a:t>
            </a:r>
          </a:p>
          <a:p>
            <a:endParaRPr lang="en-US" sz="2400" dirty="0"/>
          </a:p>
          <a:p>
            <a:r>
              <a:rPr lang="en-US" sz="2400" dirty="0"/>
              <a:t>If MRSA nares swab is negative then okay to discontinue MRSA coverage.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De-escalate! </a:t>
            </a:r>
          </a:p>
        </p:txBody>
      </p:sp>
    </p:spTree>
    <p:extLst>
      <p:ext uri="{BB962C8B-B14F-4D97-AF65-F5344CB8AC3E}">
        <p14:creationId xmlns:p14="http://schemas.microsoft.com/office/powerpoint/2010/main" val="344954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Patient meets admission criteria for community acquired pneumonia, CAP,  and does not require intensive care unit:</a:t>
            </a:r>
            <a:endParaRPr lang="en-US" sz="1400" dirty="0"/>
          </a:p>
          <a:p>
            <a:pPr lvl="1"/>
            <a:r>
              <a:rPr lang="en-US" sz="1600" dirty="0"/>
              <a:t>Ceftriaxone 1 gm IV Q24H plus Azithromycin 500 mg IV/PO Q24H.</a:t>
            </a:r>
            <a:endParaRPr lang="en-US" sz="1400" dirty="0"/>
          </a:p>
          <a:p>
            <a:pPr lvl="1"/>
            <a:r>
              <a:rPr lang="en-US" sz="1600" dirty="0"/>
              <a:t>If PCN allergic:</a:t>
            </a:r>
            <a:endParaRPr lang="en-US" sz="1400" dirty="0"/>
          </a:p>
          <a:p>
            <a:pPr lvl="2"/>
            <a:r>
              <a:rPr lang="en-US" sz="1400" dirty="0"/>
              <a:t>Levofloxacin 750 mg </a:t>
            </a:r>
            <a:r>
              <a:rPr lang="en-US" sz="1400" dirty="0" err="1"/>
              <a:t>po</a:t>
            </a:r>
            <a:r>
              <a:rPr lang="en-US" sz="1400" dirty="0"/>
              <a:t>/IV day. </a:t>
            </a:r>
            <a:endParaRPr lang="en-US" sz="1200" dirty="0"/>
          </a:p>
          <a:p>
            <a:pPr lvl="0"/>
            <a:r>
              <a:rPr lang="en-US" sz="1600" dirty="0"/>
              <a:t>De-escalating to oral </a:t>
            </a:r>
            <a:r>
              <a:rPr lang="en-US" sz="1600" dirty="0" err="1"/>
              <a:t>abx</a:t>
            </a:r>
            <a:r>
              <a:rPr lang="en-US" sz="1600" dirty="0"/>
              <a:t> for CAP:</a:t>
            </a:r>
            <a:endParaRPr lang="en-US" sz="1400" dirty="0"/>
          </a:p>
          <a:p>
            <a:pPr lvl="1"/>
            <a:r>
              <a:rPr lang="en-US" sz="1600" dirty="0"/>
              <a:t>No RF for drug resistant </a:t>
            </a:r>
            <a:r>
              <a:rPr lang="en-US" sz="1600" i="1" dirty="0"/>
              <a:t>streptococcus pneumoniae</a:t>
            </a:r>
            <a:r>
              <a:rPr lang="en-US" sz="1600" dirty="0"/>
              <a:t> – Pick one of the following</a:t>
            </a:r>
            <a:endParaRPr lang="en-US" sz="1400" dirty="0"/>
          </a:p>
          <a:p>
            <a:pPr lvl="2"/>
            <a:r>
              <a:rPr lang="en-US" sz="1400" dirty="0"/>
              <a:t>Amoxicillin 500 mg </a:t>
            </a:r>
            <a:r>
              <a:rPr lang="en-US" sz="1400" dirty="0" err="1"/>
              <a:t>po</a:t>
            </a:r>
            <a:r>
              <a:rPr lang="en-US" sz="1400" dirty="0"/>
              <a:t> TID or 875 mg </a:t>
            </a:r>
            <a:r>
              <a:rPr lang="en-US" sz="1400" dirty="0" err="1"/>
              <a:t>po</a:t>
            </a:r>
            <a:r>
              <a:rPr lang="en-US" sz="1400" dirty="0"/>
              <a:t> BID.</a:t>
            </a:r>
            <a:endParaRPr lang="en-US" sz="1200" dirty="0"/>
          </a:p>
          <a:p>
            <a:pPr lvl="2"/>
            <a:r>
              <a:rPr lang="en-US" sz="1400" dirty="0"/>
              <a:t>Doxycycline 100 mg </a:t>
            </a:r>
            <a:r>
              <a:rPr lang="en-US" sz="1400" dirty="0" err="1"/>
              <a:t>po</a:t>
            </a:r>
            <a:r>
              <a:rPr lang="en-US" sz="1400" dirty="0"/>
              <a:t> BID</a:t>
            </a:r>
            <a:endParaRPr lang="en-US" sz="1200" dirty="0"/>
          </a:p>
          <a:p>
            <a:pPr lvl="1"/>
            <a:r>
              <a:rPr lang="en-US" sz="1600" dirty="0"/>
              <a:t>Okay to stop azithromycin if the patient has received 1.5 gm. </a:t>
            </a:r>
            <a:endParaRPr lang="en-US" sz="1400" dirty="0"/>
          </a:p>
          <a:p>
            <a:pPr lvl="1"/>
            <a:r>
              <a:rPr lang="en-US" sz="1600" dirty="0"/>
              <a:t>If RF for drug resistant </a:t>
            </a:r>
            <a:r>
              <a:rPr lang="en-US" sz="1600" i="1" dirty="0"/>
              <a:t>streptococcus pneumoniae </a:t>
            </a:r>
            <a:r>
              <a:rPr lang="en-US" sz="1600" dirty="0"/>
              <a:t>(age &gt;65 </a:t>
            </a:r>
            <a:r>
              <a:rPr lang="en-US" sz="1600" dirty="0" err="1"/>
              <a:t>yo</a:t>
            </a:r>
            <a:r>
              <a:rPr lang="en-US" sz="1600" dirty="0"/>
              <a:t>; beta-lactam, macrolide, of fluoroquinolone therapy within the past three to six months, alcoholism, medical comorbidities, immunosuppressive therapy, or exposure to a child in a daycare center) – Please use the following</a:t>
            </a:r>
            <a:endParaRPr lang="en-US" sz="1400" dirty="0"/>
          </a:p>
          <a:p>
            <a:pPr lvl="2"/>
            <a:r>
              <a:rPr lang="en-US" sz="1400" dirty="0"/>
              <a:t>Amoxicillin 1gm PO TID</a:t>
            </a:r>
            <a:endParaRPr lang="en-US" sz="1200" dirty="0"/>
          </a:p>
          <a:p>
            <a:pPr lvl="2"/>
            <a:r>
              <a:rPr lang="en-US" sz="1400" dirty="0"/>
              <a:t>If PCN allergic:</a:t>
            </a:r>
            <a:endParaRPr lang="en-US" sz="1200" dirty="0"/>
          </a:p>
          <a:p>
            <a:pPr lvl="3"/>
            <a:r>
              <a:rPr lang="en-US" sz="1400" dirty="0"/>
              <a:t>Levofloxacin 750 mg </a:t>
            </a:r>
            <a:r>
              <a:rPr lang="en-US" sz="1400" dirty="0" err="1"/>
              <a:t>po</a:t>
            </a:r>
            <a:r>
              <a:rPr lang="en-US" sz="1400" dirty="0"/>
              <a:t> daily</a:t>
            </a:r>
            <a:endParaRPr lang="en-US" sz="1200" dirty="0"/>
          </a:p>
          <a:p>
            <a:pPr lvl="0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Orderset</a:t>
            </a:r>
            <a:r>
              <a:rPr lang="en-US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159697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100" dirty="0"/>
              <a:t>Patient develops pneumonia &gt;48 hours after admission to the hospital and no signs or symptoms of pneumonia were present on admission.</a:t>
            </a:r>
            <a:endParaRPr lang="en-US" sz="1050" dirty="0"/>
          </a:p>
          <a:p>
            <a:pPr lvl="1"/>
            <a:r>
              <a:rPr lang="en-US" sz="1100" dirty="0"/>
              <a:t>Patient has no RF for MRSA and no known MRSA colonization and you hospital has &lt; 10-20% prevalence of MRSA.  Choose one of the following:</a:t>
            </a:r>
            <a:endParaRPr lang="en-US" sz="1050" dirty="0"/>
          </a:p>
          <a:p>
            <a:pPr lvl="2"/>
            <a:r>
              <a:rPr lang="en-US" sz="1050" dirty="0" err="1"/>
              <a:t>Cefepime</a:t>
            </a:r>
            <a:r>
              <a:rPr lang="en-US" sz="1050" dirty="0"/>
              <a:t> 2 gm IV Q8H – Preferred</a:t>
            </a:r>
            <a:endParaRPr lang="en-US" sz="1000" dirty="0"/>
          </a:p>
          <a:p>
            <a:pPr lvl="2"/>
            <a:r>
              <a:rPr lang="en-US" sz="1050" dirty="0"/>
              <a:t>Piperacillin-</a:t>
            </a:r>
            <a:r>
              <a:rPr lang="en-US" sz="1050" dirty="0" err="1"/>
              <a:t>tazobactam</a:t>
            </a:r>
            <a:r>
              <a:rPr lang="en-US" sz="1050" dirty="0"/>
              <a:t> 4.5 gm IV Q6H. </a:t>
            </a:r>
            <a:endParaRPr lang="en-US" sz="1000" dirty="0"/>
          </a:p>
          <a:p>
            <a:pPr lvl="2"/>
            <a:r>
              <a:rPr lang="en-US" sz="1050" dirty="0"/>
              <a:t>Levofloxacin 750 mg IV/PO daily. </a:t>
            </a:r>
            <a:endParaRPr lang="en-US" sz="1000" dirty="0"/>
          </a:p>
          <a:p>
            <a:pPr lvl="2"/>
            <a:r>
              <a:rPr lang="en-US" sz="1050" dirty="0" err="1"/>
              <a:t>Meropenem</a:t>
            </a:r>
            <a:r>
              <a:rPr lang="en-US" sz="1050" dirty="0"/>
              <a:t> 1 gm IV Q8H</a:t>
            </a:r>
            <a:endParaRPr lang="en-US" sz="1000" dirty="0"/>
          </a:p>
          <a:p>
            <a:pPr lvl="1"/>
            <a:r>
              <a:rPr lang="en-US" sz="1100" dirty="0"/>
              <a:t>Patient has RF for MRSA or known MRSA colonization or your hospital has &gt; 10-20% prevalence of MRSA. </a:t>
            </a:r>
            <a:endParaRPr lang="en-US" sz="1050" dirty="0"/>
          </a:p>
          <a:p>
            <a:pPr lvl="2"/>
            <a:r>
              <a:rPr lang="en-US" sz="1050" dirty="0"/>
              <a:t>One of the following:</a:t>
            </a:r>
            <a:endParaRPr lang="en-US" sz="1000" dirty="0"/>
          </a:p>
          <a:p>
            <a:pPr lvl="3"/>
            <a:r>
              <a:rPr lang="en-US" sz="1050" dirty="0"/>
              <a:t>Vancomycin 25-50 mg/kg IV x 1 followed by 15 mg/kg IV Q8H-Q12H mg/kg IV with goal trough 10-20</a:t>
            </a:r>
            <a:endParaRPr lang="en-US" sz="1000" dirty="0"/>
          </a:p>
          <a:p>
            <a:pPr lvl="3"/>
            <a:r>
              <a:rPr lang="en-US" sz="1050" dirty="0"/>
              <a:t>Linezolid 600 mg IV/PO Q12H</a:t>
            </a:r>
            <a:endParaRPr lang="en-US" sz="1000" dirty="0"/>
          </a:p>
          <a:p>
            <a:pPr lvl="2"/>
            <a:r>
              <a:rPr lang="en-US" sz="1050" dirty="0"/>
              <a:t>Plus one of the following</a:t>
            </a:r>
            <a:endParaRPr lang="en-US" sz="1000" dirty="0"/>
          </a:p>
          <a:p>
            <a:pPr lvl="3"/>
            <a:r>
              <a:rPr lang="en-US" sz="1050" dirty="0" err="1"/>
              <a:t>Cefepime</a:t>
            </a:r>
            <a:r>
              <a:rPr lang="en-US" sz="1050" dirty="0"/>
              <a:t> 2 gm IV Q8H – Preferred</a:t>
            </a:r>
            <a:endParaRPr lang="en-US" sz="1000" dirty="0"/>
          </a:p>
          <a:p>
            <a:pPr lvl="3"/>
            <a:r>
              <a:rPr lang="en-US" sz="1050" dirty="0"/>
              <a:t>Piperacillin-</a:t>
            </a:r>
            <a:r>
              <a:rPr lang="en-US" sz="1050" dirty="0" err="1"/>
              <a:t>tazobactam</a:t>
            </a:r>
            <a:r>
              <a:rPr lang="en-US" sz="1050" dirty="0"/>
              <a:t> 4.5 gm IV Q6H</a:t>
            </a:r>
            <a:endParaRPr lang="en-US" sz="1000" dirty="0"/>
          </a:p>
          <a:p>
            <a:pPr lvl="3"/>
            <a:r>
              <a:rPr lang="en-US" sz="1050" dirty="0"/>
              <a:t>Levofloxacin 750 mg IV/PO daily</a:t>
            </a:r>
            <a:endParaRPr lang="en-US" sz="1000" dirty="0"/>
          </a:p>
          <a:p>
            <a:pPr lvl="3"/>
            <a:r>
              <a:rPr lang="en-US" sz="1050" dirty="0" err="1"/>
              <a:t>Meropenem</a:t>
            </a:r>
            <a:r>
              <a:rPr lang="en-US" sz="1050" dirty="0"/>
              <a:t> 1 gm IV Q8H</a:t>
            </a:r>
            <a:endParaRPr lang="en-US" sz="1000" dirty="0"/>
          </a:p>
          <a:p>
            <a:pPr lvl="1"/>
            <a:r>
              <a:rPr lang="en-US" sz="1100" dirty="0"/>
              <a:t>If the patient has a high risk of mortality and received IV </a:t>
            </a:r>
            <a:r>
              <a:rPr lang="en-US" sz="1100" dirty="0" err="1"/>
              <a:t>abx</a:t>
            </a:r>
            <a:r>
              <a:rPr lang="en-US" sz="1100" dirty="0"/>
              <a:t> in the last 90 days then please prescribe 2 of the following; avoiding two from the same class:</a:t>
            </a:r>
            <a:endParaRPr lang="en-US" sz="1050" dirty="0"/>
          </a:p>
          <a:p>
            <a:pPr lvl="2"/>
            <a:r>
              <a:rPr lang="en-US" sz="1050" dirty="0" err="1"/>
              <a:t>Cefepime</a:t>
            </a:r>
            <a:r>
              <a:rPr lang="en-US" sz="1050" dirty="0"/>
              <a:t> 2 gm IV Q8H</a:t>
            </a:r>
            <a:endParaRPr lang="en-US" sz="1000" dirty="0"/>
          </a:p>
          <a:p>
            <a:pPr lvl="2"/>
            <a:r>
              <a:rPr lang="en-US" sz="1050" dirty="0"/>
              <a:t>Ceftazidime 2 gm IV Q8H</a:t>
            </a:r>
            <a:endParaRPr lang="en-US" sz="1000" dirty="0"/>
          </a:p>
          <a:p>
            <a:pPr lvl="2"/>
            <a:r>
              <a:rPr lang="en-US" sz="1050" dirty="0"/>
              <a:t>Piperacillin-</a:t>
            </a:r>
            <a:r>
              <a:rPr lang="en-US" sz="1050" dirty="0" err="1"/>
              <a:t>Tazobactam</a:t>
            </a:r>
            <a:r>
              <a:rPr lang="en-US" sz="1050" dirty="0"/>
              <a:t> 4.5gm IV Q6H</a:t>
            </a:r>
            <a:endParaRPr lang="en-US" sz="1000" dirty="0"/>
          </a:p>
          <a:p>
            <a:pPr lvl="2"/>
            <a:r>
              <a:rPr lang="en-US" sz="1050" dirty="0"/>
              <a:t>Levofloxacin 750 mg </a:t>
            </a:r>
            <a:r>
              <a:rPr lang="en-US" sz="1050" dirty="0" err="1"/>
              <a:t>po</a:t>
            </a:r>
            <a:r>
              <a:rPr lang="en-US" sz="1050" dirty="0"/>
              <a:t>/IV daily</a:t>
            </a:r>
            <a:endParaRPr lang="en-US" sz="1000" dirty="0"/>
          </a:p>
          <a:p>
            <a:pPr lvl="2"/>
            <a:r>
              <a:rPr lang="en-US" sz="1050" dirty="0"/>
              <a:t>Cipro 400 mg IV/PO daily</a:t>
            </a:r>
            <a:endParaRPr lang="en-US" sz="1000" dirty="0"/>
          </a:p>
          <a:p>
            <a:pPr lvl="2"/>
            <a:r>
              <a:rPr lang="en-US" sz="1050" dirty="0"/>
              <a:t>Gentamicin 5-7 ,mg/kg IV </a:t>
            </a:r>
            <a:r>
              <a:rPr lang="en-US" sz="1050" dirty="0" err="1"/>
              <a:t>Qday</a:t>
            </a:r>
            <a:endParaRPr lang="en-US" sz="1000" dirty="0"/>
          </a:p>
          <a:p>
            <a:pPr lvl="2"/>
            <a:r>
              <a:rPr lang="en-US" sz="1050" dirty="0" err="1"/>
              <a:t>Aztreonam</a:t>
            </a:r>
            <a:r>
              <a:rPr lang="en-US" sz="1050" dirty="0"/>
              <a:t> 2 gm IV Q8H</a:t>
            </a:r>
            <a:endParaRPr lang="en-US" sz="1000" dirty="0"/>
          </a:p>
          <a:p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Orderset</a:t>
            </a:r>
            <a:r>
              <a:rPr lang="en-US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118611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400" dirty="0"/>
              <a:t>Patient develops pneumonia 48-72 hours after intubation – Empiric therapy should cover MSSA, GNR, and </a:t>
            </a:r>
            <a:r>
              <a:rPr lang="en-US" sz="1400" i="1" dirty="0"/>
              <a:t>Pseudomonas Aeruginosa:</a:t>
            </a:r>
            <a:endParaRPr lang="en-US" sz="1200" dirty="0"/>
          </a:p>
          <a:p>
            <a:pPr lvl="1"/>
            <a:r>
              <a:rPr lang="en-US" sz="1400" dirty="0"/>
              <a:t>If no RF for MRSA and your hospital has &lt; 10-20% prevalence of MRSA then please start one of the following:</a:t>
            </a:r>
            <a:endParaRPr lang="en-US" sz="1200" dirty="0"/>
          </a:p>
          <a:p>
            <a:pPr lvl="2"/>
            <a:r>
              <a:rPr lang="en-US" sz="1200" dirty="0" err="1"/>
              <a:t>Cefepime</a:t>
            </a:r>
            <a:r>
              <a:rPr lang="en-US" sz="1200" dirty="0"/>
              <a:t> 2 gm IV Q8H – Preferred</a:t>
            </a:r>
            <a:endParaRPr lang="en-US" sz="1100" dirty="0"/>
          </a:p>
          <a:p>
            <a:pPr lvl="2"/>
            <a:r>
              <a:rPr lang="en-US" sz="1200" dirty="0"/>
              <a:t>Piperacillin-</a:t>
            </a:r>
            <a:r>
              <a:rPr lang="en-US" sz="1200" dirty="0" err="1"/>
              <a:t>Tazobactam</a:t>
            </a:r>
            <a:r>
              <a:rPr lang="en-US" sz="1200" dirty="0"/>
              <a:t> 4.5 gm IV Q6H</a:t>
            </a:r>
            <a:endParaRPr lang="en-US" sz="1100" dirty="0"/>
          </a:p>
          <a:p>
            <a:pPr lvl="2"/>
            <a:r>
              <a:rPr lang="en-US" sz="1200" dirty="0"/>
              <a:t>Ceftazidime 2 gm IV Q8H</a:t>
            </a:r>
            <a:endParaRPr lang="en-US" sz="1100" dirty="0"/>
          </a:p>
          <a:p>
            <a:pPr lvl="2"/>
            <a:r>
              <a:rPr lang="en-US" sz="1200" dirty="0" err="1"/>
              <a:t>Meropenem</a:t>
            </a:r>
            <a:r>
              <a:rPr lang="en-US" sz="1200" dirty="0"/>
              <a:t> 1 gm IV Q8H</a:t>
            </a:r>
            <a:endParaRPr lang="en-US" sz="1100" dirty="0"/>
          </a:p>
          <a:p>
            <a:pPr lvl="2"/>
            <a:r>
              <a:rPr lang="en-US" sz="1200" dirty="0" err="1"/>
              <a:t>Aztreonam</a:t>
            </a:r>
            <a:r>
              <a:rPr lang="en-US" sz="1200" dirty="0"/>
              <a:t> 2 gm IV Q8H</a:t>
            </a:r>
            <a:endParaRPr lang="en-US" sz="1100" dirty="0"/>
          </a:p>
          <a:p>
            <a:pPr lvl="1"/>
            <a:r>
              <a:rPr lang="en-US" sz="1400" dirty="0"/>
              <a:t>If your patient has RF for MRSA or known colonization with MRSA or your hospital has a MRSA prevalence &gt;10-20% then please also add one of the following:</a:t>
            </a:r>
            <a:endParaRPr lang="en-US" sz="1200" dirty="0"/>
          </a:p>
          <a:p>
            <a:pPr lvl="2"/>
            <a:r>
              <a:rPr lang="en-US" sz="1200" dirty="0"/>
              <a:t>Vancomycin 25-30 mg/kg loading dose followed by 15-20 mg/kg IV Q8H to Q12H - Preferred.</a:t>
            </a:r>
            <a:endParaRPr lang="en-US" sz="1100" dirty="0"/>
          </a:p>
          <a:p>
            <a:pPr lvl="2"/>
            <a:r>
              <a:rPr lang="en-US" sz="1200" dirty="0"/>
              <a:t>Linezolid 600 mg IV Q12H. </a:t>
            </a:r>
            <a:endParaRPr lang="en-US" sz="1100" dirty="0"/>
          </a:p>
          <a:p>
            <a:pPr lvl="1"/>
            <a:r>
              <a:rPr lang="en-US" sz="1400" dirty="0"/>
              <a:t>If you are awaiting culture results for a critically ill patient or your patient has known Pseudomonas Aeruginosa and is failing to improve on a single agent that is known to be susceptible to then consider adding a second agent from the following classes without using two antibiotics from the same class:</a:t>
            </a:r>
            <a:endParaRPr lang="en-US" sz="1200" dirty="0"/>
          </a:p>
          <a:p>
            <a:pPr lvl="2"/>
            <a:r>
              <a:rPr lang="en-US" sz="1200" dirty="0"/>
              <a:t>Ciprofloxacin 400 mg IV Q8H</a:t>
            </a:r>
            <a:endParaRPr lang="en-US" sz="1100" dirty="0"/>
          </a:p>
          <a:p>
            <a:pPr lvl="2"/>
            <a:r>
              <a:rPr lang="en-US" sz="1200" dirty="0"/>
              <a:t>Levofloxacin 750 mg IV </a:t>
            </a:r>
            <a:r>
              <a:rPr lang="en-US" sz="1200" dirty="0" err="1"/>
              <a:t>Qday</a:t>
            </a:r>
            <a:endParaRPr lang="en-US" sz="1100" dirty="0"/>
          </a:p>
          <a:p>
            <a:pPr lvl="2"/>
            <a:r>
              <a:rPr lang="en-US" sz="1200" dirty="0"/>
              <a:t>Gentamicin 5-7 mg/kg IV Q24H</a:t>
            </a:r>
            <a:endParaRPr lang="en-US" sz="1100" dirty="0"/>
          </a:p>
          <a:p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Orderset</a:t>
            </a:r>
            <a:r>
              <a:rPr lang="en-US" dirty="0"/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2118014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400" dirty="0"/>
              <a:t>Jain, S.; et al. “Community Acquired Pneumonia Requiring Hospitalization among US Adults.” NEJM. 373:5. July 30,2015. </a:t>
            </a:r>
          </a:p>
          <a:p>
            <a:pPr lvl="0"/>
            <a:r>
              <a:rPr lang="en-US" sz="1400" dirty="0"/>
              <a:t>Chalmers, JD; </a:t>
            </a:r>
            <a:r>
              <a:rPr lang="en-US" sz="1400" dirty="0" err="1"/>
              <a:t>Rother</a:t>
            </a:r>
            <a:r>
              <a:rPr lang="en-US" sz="1400" dirty="0"/>
              <a:t>, Catriona; </a:t>
            </a:r>
            <a:r>
              <a:rPr lang="en-US" sz="1400" dirty="0" err="1"/>
              <a:t>Salih</a:t>
            </a:r>
            <a:r>
              <a:rPr lang="en-US" sz="1400" dirty="0"/>
              <a:t>, W; </a:t>
            </a:r>
            <a:r>
              <a:rPr lang="en-US" sz="1400" dirty="0" err="1"/>
              <a:t>Ewig</a:t>
            </a:r>
            <a:r>
              <a:rPr lang="en-US" sz="1400" dirty="0"/>
              <a:t>, S. “Healthcare-Associated Pneumonia Does Not Accurately Identify Potentially Resistant Organisms: A Systematic Review and Meta-</a:t>
            </a:r>
            <a:r>
              <a:rPr lang="en-US" sz="1400" dirty="0" err="1"/>
              <a:t>Analaysis</a:t>
            </a:r>
            <a:r>
              <a:rPr lang="en-US" sz="1400" dirty="0"/>
              <a:t>.” CID. 2014:58.</a:t>
            </a:r>
          </a:p>
          <a:p>
            <a:pPr lvl="0"/>
            <a:r>
              <a:rPr lang="en-US" sz="1400" dirty="0"/>
              <a:t>Lim, WS; et al. “Defining Community Acquired Pneumonia Severity on Presentation to Hospital: An International Derivation and Validation Study.” Thorax. 2003. Vol 58. </a:t>
            </a:r>
          </a:p>
          <a:p>
            <a:pPr lvl="0"/>
            <a:r>
              <a:rPr lang="en-US" sz="1400" dirty="0"/>
              <a:t>Fine, MJ; et al. “A Prediction Rule To Identify Low Risk Patients with Community Acquired Pneumonia.” NEJM. 1999. 336(4).</a:t>
            </a:r>
          </a:p>
          <a:p>
            <a:pPr lvl="0"/>
            <a:r>
              <a:rPr lang="en-US" sz="1400" dirty="0"/>
              <a:t>Chalmers, JD; et al. “Severity Assessment Tools for Predicting Mortality in Hospitalized Patients with Community-Acquired Pneumonia. Systematic Review and Meta-Analysis.” Thorax. 2010. Vol 65. </a:t>
            </a:r>
          </a:p>
          <a:p>
            <a:pPr lvl="0"/>
            <a:r>
              <a:rPr lang="en-US" sz="1400" dirty="0"/>
              <a:t>Mandell, LA; et al. “IDSA/ATS Consensus Guidelines on the Management of Community-Acquired Pneumonia in Adults.” CID. 2007. Vol 44.</a:t>
            </a:r>
          </a:p>
          <a:p>
            <a:pPr lvl="0"/>
            <a:r>
              <a:rPr lang="en-US" sz="1400" dirty="0" err="1"/>
              <a:t>Kalil</a:t>
            </a:r>
            <a:r>
              <a:rPr lang="en-US" sz="1400" dirty="0"/>
              <a:t>, A.C.; Et Al. “Management of Adults with Hospital-Acquired and Ventilator-Associated Pneumonia: 2016 Clinical Practice Guidelines by the Infectious Diseases Society of America and the American Thoracic Society.” CID. 2016. Vol 63. </a:t>
            </a:r>
          </a:p>
          <a:p>
            <a:r>
              <a:rPr lang="en-US" sz="1400" dirty="0"/>
              <a:t>Webb BJ, et al. </a:t>
            </a:r>
            <a:r>
              <a:rPr lang="en-US" sz="1400" dirty="0" err="1"/>
              <a:t>Antimicrob</a:t>
            </a:r>
            <a:r>
              <a:rPr lang="en-US" sz="1400" dirty="0"/>
              <a:t> Agents </a:t>
            </a:r>
            <a:r>
              <a:rPr lang="en-US" sz="1400" dirty="0" err="1"/>
              <a:t>Chemother</a:t>
            </a:r>
            <a:r>
              <a:rPr lang="en-US" sz="1400" dirty="0"/>
              <a:t>. 2016 Apr 22;60(5):2652-63</a:t>
            </a:r>
          </a:p>
          <a:p>
            <a:r>
              <a:rPr lang="en-US" sz="1400" dirty="0"/>
              <a:t>Increasing prevalence of multidrug-resistant Streptococcus pneumoniae in the United </a:t>
            </a:r>
            <a:r>
              <a:rPr lang="en-US" sz="1400" dirty="0" err="1"/>
              <a:t>States.AUWhitney</a:t>
            </a:r>
            <a:r>
              <a:rPr lang="en-US" sz="1400" dirty="0"/>
              <a:t> CG, Farley MM, </a:t>
            </a:r>
            <a:r>
              <a:rPr lang="en-US" sz="1400" dirty="0" err="1"/>
              <a:t>Hadler</a:t>
            </a:r>
            <a:r>
              <a:rPr lang="en-US" sz="1400" dirty="0"/>
              <a:t> J, Harrison LH, </a:t>
            </a:r>
            <a:r>
              <a:rPr lang="en-US" sz="1400" dirty="0" err="1"/>
              <a:t>Lexau</a:t>
            </a:r>
            <a:r>
              <a:rPr lang="en-US" sz="1400" dirty="0"/>
              <a:t> C, </a:t>
            </a:r>
            <a:r>
              <a:rPr lang="en-US" sz="1400" dirty="0" err="1"/>
              <a:t>Reingold</a:t>
            </a:r>
            <a:r>
              <a:rPr lang="en-US" sz="1400" dirty="0"/>
              <a:t> A, </a:t>
            </a:r>
            <a:r>
              <a:rPr lang="en-US" sz="1400" dirty="0" err="1"/>
              <a:t>Lefkowitz</a:t>
            </a:r>
            <a:r>
              <a:rPr lang="en-US" sz="1400" dirty="0"/>
              <a:t> L, </a:t>
            </a:r>
            <a:r>
              <a:rPr lang="en-US" sz="1400" dirty="0" err="1"/>
              <a:t>Cieslak</a:t>
            </a:r>
            <a:r>
              <a:rPr lang="en-US" sz="1400" dirty="0"/>
              <a:t> PR, </a:t>
            </a:r>
            <a:r>
              <a:rPr lang="en-US" sz="1400" dirty="0" err="1"/>
              <a:t>Cetron</a:t>
            </a:r>
            <a:r>
              <a:rPr lang="en-US" sz="1400" dirty="0"/>
              <a:t> M, Zell ER, Jorgensen JH, </a:t>
            </a:r>
            <a:r>
              <a:rPr lang="en-US" sz="1400" dirty="0" err="1"/>
              <a:t>Schuchat</a:t>
            </a:r>
            <a:r>
              <a:rPr lang="en-US" sz="1400" dirty="0"/>
              <a:t> A, Active Bacterial Core Surveillance Program of the Emerging Infections Program Network SON </a:t>
            </a:r>
            <a:r>
              <a:rPr lang="en-US" sz="1400" dirty="0" err="1"/>
              <a:t>Engl</a:t>
            </a:r>
            <a:r>
              <a:rPr lang="en-US" sz="1400" dirty="0"/>
              <a:t> J Med. 2000;343(26):1917. 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4440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Patient factors:</a:t>
            </a:r>
          </a:p>
          <a:p>
            <a:pPr lvl="1"/>
            <a:r>
              <a:rPr lang="en-US" sz="2200" dirty="0"/>
              <a:t>Medical comorbidities and Setting can change causative organism.</a:t>
            </a:r>
          </a:p>
          <a:p>
            <a:r>
              <a:rPr lang="en-US" sz="2400" u="sng" dirty="0"/>
              <a:t>Community-acquired pneumonia</a:t>
            </a:r>
            <a:r>
              <a:rPr lang="en-US" sz="2400" dirty="0"/>
              <a:t> is caused by </a:t>
            </a:r>
          </a:p>
          <a:p>
            <a:pPr lvl="1"/>
            <a:r>
              <a:rPr lang="en-US" sz="2000" i="1" dirty="0"/>
              <a:t>Streptococcus pneumoniae</a:t>
            </a:r>
            <a:r>
              <a:rPr lang="en-US" sz="2000" dirty="0"/>
              <a:t>. </a:t>
            </a:r>
          </a:p>
          <a:p>
            <a:pPr lvl="1"/>
            <a:r>
              <a:rPr lang="en-US" sz="2000" i="1" dirty="0"/>
              <a:t>Mycoplasma pneumoniae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less likely:  </a:t>
            </a:r>
            <a:r>
              <a:rPr lang="en-US" sz="2000" i="1" dirty="0"/>
              <a:t>Staphylococcus aureus </a:t>
            </a:r>
            <a:r>
              <a:rPr lang="en-US" sz="2000" dirty="0"/>
              <a:t>or </a:t>
            </a:r>
            <a:r>
              <a:rPr lang="en-US" sz="2000" i="1" dirty="0"/>
              <a:t>Legionella</a:t>
            </a:r>
            <a:r>
              <a:rPr lang="en-US" sz="2000" dirty="0"/>
              <a:t>. </a:t>
            </a:r>
          </a:p>
          <a:p>
            <a:r>
              <a:rPr lang="en-US" sz="2400" u="sng" dirty="0"/>
              <a:t>HAP and VAP is </a:t>
            </a:r>
            <a:r>
              <a:rPr lang="en-US" sz="2400" dirty="0"/>
              <a:t>caused by: </a:t>
            </a:r>
          </a:p>
          <a:p>
            <a:pPr lvl="1"/>
            <a:r>
              <a:rPr lang="en-US" sz="2200" dirty="0"/>
              <a:t>the same organisms as CAP. </a:t>
            </a:r>
          </a:p>
          <a:p>
            <a:pPr lvl="1"/>
            <a:r>
              <a:rPr lang="en-US" sz="2200" dirty="0"/>
              <a:t>PLUS risk for </a:t>
            </a:r>
            <a:r>
              <a:rPr lang="en-US" sz="2200" i="1" dirty="0"/>
              <a:t>Pseudomonas aeruginosa </a:t>
            </a:r>
            <a:r>
              <a:rPr lang="en-US" sz="2200" dirty="0"/>
              <a:t>and gram negative rods (</a:t>
            </a:r>
            <a:r>
              <a:rPr lang="en-US" sz="2200" i="1" dirty="0"/>
              <a:t>E.coli</a:t>
            </a:r>
            <a:r>
              <a:rPr lang="en-US" sz="2200" dirty="0"/>
              <a:t>) as well as multi-drug resistant organisms.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CAP, HCAP, HAP, or VAP?</a:t>
            </a:r>
          </a:p>
        </p:txBody>
      </p:sp>
    </p:spTree>
    <p:extLst>
      <p:ext uri="{BB962C8B-B14F-4D97-AF65-F5344CB8AC3E}">
        <p14:creationId xmlns:p14="http://schemas.microsoft.com/office/powerpoint/2010/main" val="153519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Eliminated from updated IDSA/ATS guidelines.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Criteria for HCAP found to have alarmingly low sensitivity and specificity for infection from MDRO or pseudomonas.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Patient factors; such as functional status and medical comorbidities found to be as significant as where the infection was acquired. </a:t>
            </a:r>
          </a:p>
          <a:p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0171D-F74A-B048-B940-87E9495E214D}"/>
              </a:ext>
            </a:extLst>
          </p:cNvPr>
          <p:cNvSpPr txBox="1"/>
          <p:nvPr/>
        </p:nvSpPr>
        <p:spPr>
          <a:xfrm>
            <a:off x="137994" y="6344696"/>
            <a:ext cx="729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http://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www.idsociety.org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/Guidelines/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Patient_Care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IDSA_Practice_Guidelines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/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Infections_by_Organ_System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/Lower/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Upper_Respiratory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/Hospital-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Acquired_Pneumonia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_(HAP)/</a:t>
            </a:r>
          </a:p>
        </p:txBody>
      </p:sp>
    </p:spTree>
    <p:extLst>
      <p:ext uri="{BB962C8B-B14F-4D97-AF65-F5344CB8AC3E}">
        <p14:creationId xmlns:p14="http://schemas.microsoft.com/office/powerpoint/2010/main" val="27096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D05E74-A1C9-AD48-9457-33A72D26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50" y="1600200"/>
            <a:ext cx="4543063" cy="45259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HCAP criteria 69% accurate prediction of drug resistant pathogens, DRPs.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DRIP score of &gt;= 4 is 81% accurate prediction of DRP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2 major </a:t>
            </a:r>
            <a:r>
              <a:rPr lang="en-US" sz="1800" dirty="0" err="1">
                <a:latin typeface="Arial" panose="020B0604020202020204" pitchFamily="34" charset="0"/>
              </a:rPr>
              <a:t>critiera</a:t>
            </a:r>
            <a:endParaRPr lang="en-US" sz="1800" dirty="0">
              <a:latin typeface="Arial" panose="020B0604020202020204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1 major and 2 minor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4 minor criteria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Applying the DRIP score reduced use of broad spectrum antibiotics by 46%.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DRIP score of &gt;= 4 is indication for broad antibiotic coverage to include Pseudomonas and possible MDROs.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D7B54-AD8B-D54C-A045-09898044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DRIP Score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CC285B0-1BCA-244C-BEA0-179C9620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/>
          <a:stretch/>
        </p:blipFill>
        <p:spPr>
          <a:xfrm>
            <a:off x="4921172" y="2146107"/>
            <a:ext cx="4222828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F56E26-B53D-EB4D-9643-4492D7060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812" y="1700845"/>
            <a:ext cx="5187387" cy="4525963"/>
          </a:xfrm>
        </p:spPr>
        <p:txBody>
          <a:bodyPr/>
          <a:lstStyle/>
          <a:p>
            <a:r>
              <a:rPr lang="en-US" sz="2200" dirty="0"/>
              <a:t>CURB-65 and PSI are equivalent scores. </a:t>
            </a:r>
          </a:p>
          <a:p>
            <a:r>
              <a:rPr lang="en-US" sz="2200" dirty="0"/>
              <a:t>PSI: No risk factors is class I, score &lt;70 is   class II, score 71-90 is class II, score of 91-130 is class IV, and &gt;130 is class V. PSI class I = Outpatient management. </a:t>
            </a:r>
          </a:p>
          <a:p>
            <a:r>
              <a:rPr lang="en-US" sz="2200" dirty="0"/>
              <a:t>PSI Class II or III can be managed as an outpatient with  home services. </a:t>
            </a:r>
          </a:p>
          <a:p>
            <a:r>
              <a:rPr lang="en-US" sz="2200" dirty="0"/>
              <a:t>PSI Class IV or V should be admitted to the hospital and consider whether they are appropriate for the ICU.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95761C-95DB-E940-AD48-C6D80C68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Admit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CC0EE-4E0F-D34B-8059-6122536FE3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700845"/>
            <a:ext cx="3148555" cy="45259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000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A5EC5-3EA3-8245-95A4-B43878A6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29" y="1600200"/>
            <a:ext cx="4352082" cy="452596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CURB-65 score of 0 can be managed as outpatients.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CURB-65 score of 1 or 2 should be admitted to the hospital.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</a:rPr>
              <a:t>CURB-65 score of 3-5 should be admitted and considered for intensive care.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DEB754-70E5-6C4D-8042-CDDDCE5D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Admit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8ED5E7-7A05-BB41-B50A-C85D8B8016B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r="9229"/>
          <a:stretch/>
        </p:blipFill>
        <p:spPr>
          <a:xfrm>
            <a:off x="234701" y="1724628"/>
            <a:ext cx="4094231" cy="414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9B98C8-9401-F24B-9248-BA223E6E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86537" cy="4525963"/>
          </a:xfrm>
        </p:spPr>
        <p:txBody>
          <a:bodyPr/>
          <a:lstStyle/>
          <a:p>
            <a:pPr marL="457200" indent="-457200">
              <a:lnSpc>
                <a:spcPct val="105000"/>
              </a:lnSpc>
              <a:spcAft>
                <a:spcPts val="1000"/>
              </a:spcAft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5000"/>
              </a:lnSpc>
              <a:spcAft>
                <a:spcPts val="1000"/>
              </a:spcAft>
              <a:buFont typeface="Arial" charset="0"/>
              <a:buChar char="•"/>
            </a:pPr>
            <a:endParaRPr lang="en-US" sz="240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IDSA Criteria for ICU treatment of CAP</a:t>
            </a:r>
          </a:p>
          <a:p>
            <a:pPr marL="914400" lvl="1" indent="-457200">
              <a:lnSpc>
                <a:spcPct val="10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en-US" sz="2200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1 Major criteria or 3 minor criteria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0F9522-1921-5347-BF74-CD17A972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ICU or Floor?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87FBCC-5AAB-3243-949E-770685B64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 b="-3"/>
          <a:stretch/>
        </p:blipFill>
        <p:spPr>
          <a:xfrm>
            <a:off x="4444679" y="1727199"/>
            <a:ext cx="4394522" cy="44887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400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History, radiology, and labs useful in diagnosis of pneumonia.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HAP and VAP should be diagnosed with non-invasive techniques; i.e. no bronchoscopy, but rather expectorated sputum.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of CAP, HAP, VAP</a:t>
            </a:r>
          </a:p>
        </p:txBody>
      </p:sp>
    </p:spTree>
    <p:extLst>
      <p:ext uri="{BB962C8B-B14F-4D97-AF65-F5344CB8AC3E}">
        <p14:creationId xmlns:p14="http://schemas.microsoft.com/office/powerpoint/2010/main" val="159757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05030.17.01"/>
  <p:tag name="PPTVERSION" val="14"/>
  <p:tag name="TPOS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STD_PTC_Master_FINA.thmx</Template>
  <TotalTime>8785</TotalTime>
  <Words>2293</Words>
  <Application>Microsoft Macintosh PowerPoint</Application>
  <PresentationFormat>On-screen Show (4:3)</PresentationFormat>
  <Paragraphs>217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TASP Toolkits:</vt:lpstr>
      <vt:lpstr>Pneumonia</vt:lpstr>
      <vt:lpstr>Is it CAP, HCAP, HAP, or VAP?</vt:lpstr>
      <vt:lpstr>HCAP</vt:lpstr>
      <vt:lpstr>DRIP Score</vt:lpstr>
      <vt:lpstr>When to Admit</vt:lpstr>
      <vt:lpstr>When to Admit</vt:lpstr>
      <vt:lpstr>ICU or Floor?</vt:lpstr>
      <vt:lpstr>Diagnosis of CAP, HAP, VAP</vt:lpstr>
      <vt:lpstr>Risk for drug resistant S.pneumoniae</vt:lpstr>
      <vt:lpstr>Treatment of CAP</vt:lpstr>
      <vt:lpstr>Tx of CAP</vt:lpstr>
      <vt:lpstr>Switching to orals for CAP on DC</vt:lpstr>
      <vt:lpstr>Switching to orals for CAP on DC</vt:lpstr>
      <vt:lpstr>Dx of HAP and VAP</vt:lpstr>
      <vt:lpstr>Assess Risk Factors</vt:lpstr>
      <vt:lpstr>Treatment of HAP</vt:lpstr>
      <vt:lpstr>Treatment of HAP with risk for MDRO</vt:lpstr>
      <vt:lpstr>Treatment of VAP</vt:lpstr>
      <vt:lpstr>Treatment of VAP with Risk for resistant Pseudomonas aeruginosa</vt:lpstr>
      <vt:lpstr>Switch to Oral and DC for HAP/VAP</vt:lpstr>
      <vt:lpstr>De-escalate! </vt:lpstr>
      <vt:lpstr>Orderset Examples</vt:lpstr>
      <vt:lpstr>Orderset Examples</vt:lpstr>
      <vt:lpstr>Orderset Examples</vt:lpstr>
      <vt:lpstr>References</vt:lpstr>
    </vt:vector>
  </TitlesOfParts>
  <Company>University of Washington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MP</dc:creator>
  <cp:lastModifiedBy>Natalia Martinez-Paz</cp:lastModifiedBy>
  <cp:revision>64</cp:revision>
  <dcterms:created xsi:type="dcterms:W3CDTF">2017-01-04T20:48:22Z</dcterms:created>
  <dcterms:modified xsi:type="dcterms:W3CDTF">2018-01-24T17:36:13Z</dcterms:modified>
</cp:coreProperties>
</file>