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2"/>
  </p:notesMasterIdLst>
  <p:handoutMasterIdLst>
    <p:handoutMasterId r:id="rId13"/>
  </p:handoutMasterIdLst>
  <p:sldIdLst>
    <p:sldId id="838" r:id="rId5"/>
    <p:sldId id="835" r:id="rId6"/>
    <p:sldId id="839" r:id="rId7"/>
    <p:sldId id="840" r:id="rId8"/>
    <p:sldId id="841" r:id="rId9"/>
    <p:sldId id="736" r:id="rId10"/>
    <p:sldId id="576" r:id="rId11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EE1784E-03E4-FB16-4B8B-01682DB93EC3}" v="1" dt="2022-10-03T16:08:38.791"/>
    <p1510:client id="{7EBB300B-FF73-82A4-559C-01025B3BA3A4}" v="6" dt="2022-10-04T16:09:13.635"/>
    <p1510:client id="{7D37A033-2F50-D6D4-F175-9717D72157D3}" v="2" dt="2022-10-06T23:04:30.96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37"/>
  </p:normalViewPr>
  <p:slideViewPr>
    <p:cSldViewPr snapToGrid="0">
      <p:cViewPr varScale="1">
        <p:scale>
          <a:sx n="108" d="100"/>
          <a:sy n="108" d="100"/>
        </p:scale>
        <p:origin x="1760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6E3F77A-F430-465A-B647-204166AAFA24}" type="datetimeFigureOut">
              <a:rPr lang="en-US" smtClean="0"/>
              <a:t>11/22/22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C6045BE-05C3-4CD8-AB2F-607BC33164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5988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6042B6A-20A0-5645-BD21-7F8EDC1B3715}" type="datetimeFigureOut">
              <a:rPr lang="en-US" smtClean="0"/>
              <a:t>11/22/22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01A543F-1CB5-1C47-8484-1AFABEF57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569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343150"/>
            <a:ext cx="9144000" cy="4514850"/>
          </a:xfrm>
          <a:solidFill>
            <a:srgbClr val="002060"/>
          </a:solidFill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F9CBA9-5569-B147-86F2-D3380A7326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42894" y="102359"/>
            <a:ext cx="6550104" cy="196503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9DCC04C-4BB0-2346-990D-AD7053F16174}"/>
              </a:ext>
            </a:extLst>
          </p:cNvPr>
          <p:cNvSpPr txBox="1">
            <a:spLocks/>
          </p:cNvSpPr>
          <p:nvPr userDrawn="1"/>
        </p:nvSpPr>
        <p:spPr>
          <a:xfrm>
            <a:off x="768837" y="2713020"/>
            <a:ext cx="3825309" cy="102870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>
                <a:solidFill>
                  <a:schemeClr val="bg1"/>
                </a:solidFill>
              </a:rPr>
              <a:t>DATE, 2018</a:t>
            </a:r>
            <a:endParaRPr lang="en-US" sz="3200" i="1">
              <a:solidFill>
                <a:schemeClr val="bg1"/>
              </a:solidFill>
              <a:cs typeface="Calibri Light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35B2B943-6034-5249-9838-8F9096F4A7DE}"/>
              </a:ext>
            </a:extLst>
          </p:cNvPr>
          <p:cNvSpPr txBox="1">
            <a:spLocks/>
          </p:cNvSpPr>
          <p:nvPr userDrawn="1"/>
        </p:nvSpPr>
        <p:spPr>
          <a:xfrm>
            <a:off x="769266" y="3347246"/>
            <a:ext cx="7497359" cy="290115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defTabSz="457200" rtl="0" eaLnBrk="1" latinLnBrk="0" hangingPunct="1">
              <a:spcBef>
                <a:spcPts val="400"/>
              </a:spcBef>
              <a:buClr>
                <a:schemeClr val="lt1"/>
              </a:buClr>
              <a:buFont typeface="Arial"/>
              <a:buNone/>
              <a:defRPr sz="2000" b="0" i="0" u="none" strike="noStrike" kern="1200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defTabSz="457200" rtl="0" eaLnBrk="1" latinLnBrk="0" hangingPunct="1">
              <a:spcBef>
                <a:spcPts val="560"/>
              </a:spcBef>
              <a:buClr>
                <a:srgbClr val="888888"/>
              </a:buClr>
              <a:buFont typeface="Arial"/>
              <a:buNone/>
              <a:defRPr sz="28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defTabSz="457200" rtl="0" eaLnBrk="1" latinLnBrk="0" hangingPunct="1">
              <a:spcBef>
                <a:spcPts val="480"/>
              </a:spcBef>
              <a:buClr>
                <a:srgbClr val="888888"/>
              </a:buClr>
              <a:buFont typeface="Arial"/>
              <a:buNone/>
              <a:defRPr sz="24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defTabSz="457200" rtl="0" eaLnBrk="1" latinLnBrk="0" hangingPunct="1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defTabSz="457200" rtl="0" eaLnBrk="1" latinLnBrk="0" hangingPunct="1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defTabSz="457200" rtl="0" eaLnBrk="1" latinLnBrk="0" hangingPunct="1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defTabSz="457200" rtl="0" eaLnBrk="1" latinLnBrk="0" hangingPunct="1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defTabSz="457200" rtl="0" eaLnBrk="1" latinLnBrk="0" hangingPunct="1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defTabSz="457200" rtl="0" eaLnBrk="1" latinLnBrk="0" hangingPunct="1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z="4400">
                <a:solidFill>
                  <a:schemeClr val="bg1"/>
                </a:solidFill>
              </a:rPr>
              <a:t>Agenda</a:t>
            </a:r>
          </a:p>
          <a:p>
            <a:pPr marL="342900" indent="-342900">
              <a:buFont typeface="Arial"/>
              <a:buChar char="•"/>
            </a:pPr>
            <a:r>
              <a:rPr lang="en-US" sz="3200">
                <a:solidFill>
                  <a:schemeClr val="bg1"/>
                </a:solidFill>
              </a:rPr>
              <a:t>Announcements</a:t>
            </a:r>
          </a:p>
          <a:p>
            <a:pPr marL="342900" indent="-342900">
              <a:buFont typeface="Arial"/>
              <a:buChar char="•"/>
            </a:pPr>
            <a:r>
              <a:rPr lang="en-US" sz="3200">
                <a:solidFill>
                  <a:schemeClr val="bg1"/>
                </a:solidFill>
              </a:rPr>
              <a:t>Presenter: </a:t>
            </a:r>
            <a:r>
              <a:rPr lang="en-US" sz="3200" i="1">
                <a:solidFill>
                  <a:schemeClr val="bg1"/>
                </a:solidFill>
              </a:rPr>
              <a:t>Title</a:t>
            </a:r>
            <a:endParaRPr lang="en-US" sz="3200">
              <a:solidFill>
                <a:schemeClr val="bg1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3200">
                <a:solidFill>
                  <a:schemeClr val="bg1"/>
                </a:solidFill>
              </a:rPr>
              <a:t>Case Discussions</a:t>
            </a:r>
          </a:p>
          <a:p>
            <a:pPr marL="342900" indent="-342900">
              <a:buFont typeface="Arial"/>
              <a:buChar char="•"/>
            </a:pPr>
            <a:r>
              <a:rPr lang="en-US" sz="3200">
                <a:solidFill>
                  <a:schemeClr val="bg1"/>
                </a:solidFill>
              </a:rPr>
              <a:t>Open Discussion </a:t>
            </a:r>
          </a:p>
        </p:txBody>
      </p:sp>
    </p:spTree>
    <p:extLst>
      <p:ext uri="{BB962C8B-B14F-4D97-AF65-F5344CB8AC3E}">
        <p14:creationId xmlns:p14="http://schemas.microsoft.com/office/powerpoint/2010/main" val="3157102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2060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5028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solidFill>
            <a:srgbClr val="002060"/>
          </a:solidFill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40315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  <a:solidFill>
            <a:srgbClr val="002060"/>
          </a:solidFill>
        </p:spPr>
        <p:txBody>
          <a:bodyPr>
            <a:normAutofit/>
          </a:bodyPr>
          <a:lstStyle>
            <a:lvl1pPr>
              <a:defRPr sz="54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22B3E9-5D98-A34D-A6E9-609A6FFCB8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68255" y="6110404"/>
            <a:ext cx="694190" cy="61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668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solidFill>
            <a:srgbClr val="002060"/>
          </a:solidFill>
        </p:spPr>
        <p:txBody>
          <a:bodyPr anchor="t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22B3E9-5D98-A34D-A6E9-609A6FFCB8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68255" y="6110404"/>
            <a:ext cx="694190" cy="61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497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2060"/>
          </a:solidFill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22B3E9-5D98-A34D-A6E9-609A6FFCB8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68255" y="6110404"/>
            <a:ext cx="694190" cy="61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216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144" y="0"/>
            <a:ext cx="9151143" cy="1325563"/>
          </a:xfrm>
          <a:solidFill>
            <a:srgbClr val="002060"/>
          </a:solidFill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822B3E9-5D98-A34D-A6E9-609A6FFCB8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68255" y="6110404"/>
            <a:ext cx="694190" cy="61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236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2060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22B3E9-5D98-A34D-A6E9-609A6FFCB8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68255" y="6110404"/>
            <a:ext cx="694190" cy="61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763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822B3E9-5D98-A34D-A6E9-609A6FFCB8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68255" y="6110404"/>
            <a:ext cx="694190" cy="61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24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solidFill>
            <a:srgbClr val="002060"/>
          </a:solidFill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22B3E9-5D98-A34D-A6E9-609A6FFCB8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68255" y="6110404"/>
            <a:ext cx="694190" cy="61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499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solidFill>
            <a:srgbClr val="002060"/>
          </a:solidFill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22B3E9-5D98-A34D-A6E9-609A6FFCB8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68255" y="6110404"/>
            <a:ext cx="694190" cy="61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059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tif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3176"/>
            <a:ext cx="9144000" cy="1325563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22B3E9-5D98-A34D-A6E9-609A6FFCB82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68255" y="6110404"/>
            <a:ext cx="694190" cy="61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598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1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A41F7-3648-13B6-C1C8-AEA1652AB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Prophylactic Antibiotics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48CD3B-9569-A9DC-7C6D-E1695F7A42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Case selection</a:t>
            </a:r>
          </a:p>
          <a:p>
            <a:pPr lvl="1"/>
            <a:r>
              <a:rPr lang="en-US"/>
              <a:t>Which procedures benefit?</a:t>
            </a:r>
            <a:endParaRPr lang="en-US" b="0">
              <a:solidFill>
                <a:schemeClr val="accent1"/>
              </a:solidFill>
            </a:endParaRPr>
          </a:p>
          <a:p>
            <a:r>
              <a:rPr lang="en-US" sz="2800"/>
              <a:t>Choice of agents</a:t>
            </a:r>
          </a:p>
          <a:p>
            <a:pPr lvl="1"/>
            <a:r>
              <a:rPr lang="en-US"/>
              <a:t>Which antibiotics should you use?</a:t>
            </a:r>
          </a:p>
          <a:p>
            <a:r>
              <a:rPr lang="en-US" sz="2800"/>
              <a:t>Timing</a:t>
            </a:r>
          </a:p>
          <a:p>
            <a:pPr lvl="1"/>
            <a:r>
              <a:rPr lang="en-US"/>
              <a:t>When should you start?</a:t>
            </a:r>
          </a:p>
          <a:p>
            <a:r>
              <a:rPr lang="en-US" sz="2800"/>
              <a:t>Dosing</a:t>
            </a:r>
          </a:p>
          <a:p>
            <a:pPr lvl="1"/>
            <a:r>
              <a:rPr lang="en-US"/>
              <a:t>How much should you give? Intra-op redosing?</a:t>
            </a:r>
          </a:p>
          <a:p>
            <a:r>
              <a:rPr lang="en-US" sz="2800" b="1" u="sng"/>
              <a:t>Duration</a:t>
            </a:r>
          </a:p>
          <a:p>
            <a:pPr lvl="1"/>
            <a:r>
              <a:rPr lang="en-US"/>
              <a:t>How long should antibiotics be continued?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4828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43A35-3251-DA6E-D721-BE83E863B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CE9972E-9DF0-4076-728C-60C0EBFEAD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6427" y="2664637"/>
            <a:ext cx="6305550" cy="3648075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A06A1B-94A5-2213-15CA-7D9ABF1B20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215" y="239713"/>
            <a:ext cx="8458200" cy="21717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C089110-4EC6-AB21-9DD2-300FF33AF805}"/>
              </a:ext>
            </a:extLst>
          </p:cNvPr>
          <p:cNvSpPr/>
          <p:nvPr/>
        </p:nvSpPr>
        <p:spPr>
          <a:xfrm>
            <a:off x="2202023" y="6048573"/>
            <a:ext cx="1352939" cy="264139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2897D47-B694-A87C-EFAB-D3C336442B6B}"/>
              </a:ext>
            </a:extLst>
          </p:cNvPr>
          <p:cNvSpPr/>
          <p:nvPr/>
        </p:nvSpPr>
        <p:spPr>
          <a:xfrm>
            <a:off x="5208232" y="6006486"/>
            <a:ext cx="1352939" cy="264139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mage result for meh emoji">
            <a:extLst>
              <a:ext uri="{FF2B5EF4-FFF2-40B4-BE49-F238E27FC236}">
                <a16:creationId xmlns:a16="http://schemas.microsoft.com/office/drawing/2014/main" id="{AEA31EB6-E51C-68A0-4E37-4A0DE02B4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660" y="4334073"/>
            <a:ext cx="12573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16099782-EABB-BFA9-5E51-2B94EF34A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1518" y="2545589"/>
            <a:ext cx="2283861" cy="1475207"/>
          </a:xfrm>
          <a:prstGeom prst="rect">
            <a:avLst/>
          </a:prstGeom>
          <a:solidFill>
            <a:srgbClr val="00B0F0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9983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E15DA-18EE-8C5F-DF48-E71DED6C8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Guidelines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3DC4274-C90B-50FF-64E6-2BB34181E4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6094" y="1325563"/>
            <a:ext cx="7886700" cy="2249784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F8CF20-72BA-B1D3-2FDE-9F4126D737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8606" y="3429000"/>
            <a:ext cx="5829300" cy="17716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E537D3-29EE-5EE4-329D-087D1F2D74A9}"/>
              </a:ext>
            </a:extLst>
          </p:cNvPr>
          <p:cNvSpPr txBox="1"/>
          <p:nvPr/>
        </p:nvSpPr>
        <p:spPr>
          <a:xfrm>
            <a:off x="695130" y="5200650"/>
            <a:ext cx="7567126" cy="138499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sz="2800" b="1"/>
              <a:t>“Surgical antibiotic prophylaxis administration</a:t>
            </a:r>
          </a:p>
          <a:p>
            <a:pPr marL="0" indent="0" algn="ctr">
              <a:buNone/>
            </a:pPr>
            <a:r>
              <a:rPr lang="en-US" sz="2800" b="1"/>
              <a:t>should not be prolonged after completion of</a:t>
            </a:r>
          </a:p>
          <a:p>
            <a:pPr marL="0" indent="0" algn="ctr">
              <a:buNone/>
            </a:pPr>
            <a:r>
              <a:rPr lang="en-US" sz="2800" b="1"/>
              <a:t>the operation.”</a:t>
            </a:r>
          </a:p>
        </p:txBody>
      </p:sp>
    </p:spTree>
    <p:extLst>
      <p:ext uri="{BB962C8B-B14F-4D97-AF65-F5344CB8AC3E}">
        <p14:creationId xmlns:p14="http://schemas.microsoft.com/office/powerpoint/2010/main" val="1563129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7AFF3-476C-55B0-6032-3E86FEBCB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Less is MORE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31374F-B1BB-4E4A-D99A-0588C1A794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825625"/>
            <a:ext cx="8104803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0" i="0">
                <a:solidFill>
                  <a:srgbClr val="232323"/>
                </a:solidFill>
                <a:effectLst/>
              </a:rPr>
              <a:t>2013 IDSA/</a:t>
            </a:r>
            <a:r>
              <a:rPr lang="en-US">
                <a:solidFill>
                  <a:srgbClr val="232323"/>
                </a:solidFill>
              </a:rPr>
              <a:t>ASHP/SIS/SHEA</a:t>
            </a:r>
            <a:r>
              <a:rPr lang="en-US" b="0" i="0">
                <a:solidFill>
                  <a:srgbClr val="232323"/>
                </a:solidFill>
                <a:effectLst/>
              </a:rPr>
              <a:t> Recommendation</a:t>
            </a:r>
          </a:p>
          <a:p>
            <a:pPr lvl="1"/>
            <a:r>
              <a:rPr lang="en-US">
                <a:solidFill>
                  <a:srgbClr val="232323"/>
                </a:solidFill>
              </a:rPr>
              <a:t>D</a:t>
            </a:r>
            <a:r>
              <a:rPr lang="en-US" b="0" i="0">
                <a:solidFill>
                  <a:srgbClr val="232323"/>
                </a:solidFill>
                <a:effectLst/>
              </a:rPr>
              <a:t>uration should not exceed 24 hours</a:t>
            </a:r>
          </a:p>
          <a:p>
            <a:pPr lvl="1"/>
            <a:endParaRPr lang="en-US" b="0" i="0">
              <a:solidFill>
                <a:srgbClr val="232323"/>
              </a:solidFill>
              <a:effectLst/>
            </a:endParaRPr>
          </a:p>
          <a:p>
            <a:r>
              <a:rPr lang="en-US">
                <a:solidFill>
                  <a:srgbClr val="232323"/>
                </a:solidFill>
              </a:rPr>
              <a:t>Risk of CDI 3x higher among patients who received post-op antibiotic prophylaxis beyond 24h (Bernatz et al, ICHE 2017)</a:t>
            </a:r>
          </a:p>
          <a:p>
            <a:endParaRPr lang="en-US">
              <a:solidFill>
                <a:srgbClr val="232323"/>
              </a:solidFill>
            </a:endParaRPr>
          </a:p>
          <a:p>
            <a:r>
              <a:rPr lang="en-US">
                <a:solidFill>
                  <a:srgbClr val="232323"/>
                </a:solidFill>
              </a:rPr>
              <a:t>Dose-dependent risk of CDI and AKI (Branch-Elliman et al. JAMA Surgery 2017)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0193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A8F7D6E0-8ADB-4E8E-BE92-01DE97BA6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F571BBE-A23E-8003-7C12-40B572796D5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99592" y="1676988"/>
            <a:ext cx="2995126" cy="4994400"/>
          </a:xfr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D8715CAE-9F88-7551-620C-BEDA495F83F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/>
              <a:t>Extended antimicrobial prophylaxis did not result in SSI reduction</a:t>
            </a:r>
          </a:p>
          <a:p>
            <a:endParaRPr lang="en-US"/>
          </a:p>
          <a:p>
            <a:r>
              <a:rPr lang="en-US"/>
              <a:t>Duration-dependent increased risk of AKI and CDI beyond 24h of antimicrobial prophylaxis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9989CC18-FC7D-1687-E568-3D6B5070CF58}"/>
              </a:ext>
            </a:extLst>
          </p:cNvPr>
          <p:cNvSpPr/>
          <p:nvPr/>
        </p:nvSpPr>
        <p:spPr>
          <a:xfrm>
            <a:off x="242597" y="306044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BD7DACDA-2D4F-9B88-1630-EBF6B40FB6B5}"/>
              </a:ext>
            </a:extLst>
          </p:cNvPr>
          <p:cNvSpPr/>
          <p:nvPr/>
        </p:nvSpPr>
        <p:spPr>
          <a:xfrm>
            <a:off x="242597" y="4355840"/>
            <a:ext cx="1029399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D0D83C8C-3092-2FFF-E51D-21220B741631}"/>
              </a:ext>
            </a:extLst>
          </p:cNvPr>
          <p:cNvSpPr/>
          <p:nvPr/>
        </p:nvSpPr>
        <p:spPr>
          <a:xfrm>
            <a:off x="257759" y="552061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4FCFBDA-EC34-5AF4-471D-88C91FCF27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793" y="59032"/>
            <a:ext cx="7286625" cy="156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0652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676400"/>
          </a:xfrm>
        </p:spPr>
        <p:txBody>
          <a:bodyPr/>
          <a:lstStyle/>
          <a:p>
            <a:r>
              <a:rPr lang="en-US" sz="3600"/>
              <a:t>Timing of Prophylactic Antibiotic </a:t>
            </a:r>
            <a:br>
              <a:rPr lang="en-US" sz="3600"/>
            </a:br>
            <a:r>
              <a:rPr lang="en-US" sz="3600"/>
              <a:t>Administration for Total Hip Arthroplasty</a:t>
            </a:r>
          </a:p>
        </p:txBody>
      </p:sp>
      <p:graphicFrame>
        <p:nvGraphicFramePr>
          <p:cNvPr id="3074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3416160"/>
              </p:ext>
            </p:extLst>
          </p:nvPr>
        </p:nvGraphicFramePr>
        <p:xfrm>
          <a:off x="609600" y="1477347"/>
          <a:ext cx="8077200" cy="426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Photo Editor Photo" r:id="rId3" imgW="6287378" imgH="3315163" progId="">
                  <p:embed/>
                </p:oleObj>
              </mc:Choice>
              <mc:Fallback>
                <p:oleObj name="Photo Editor Photo" r:id="rId3" imgW="6287378" imgH="3315163" progId="">
                  <p:embed/>
                  <p:pic>
                    <p:nvPicPr>
                      <p:cNvPr id="307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1477347"/>
                        <a:ext cx="8077200" cy="4260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3810000" y="6172200"/>
            <a:ext cx="4737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latin typeface="+mn-lt"/>
              </a:rPr>
              <a:t>van </a:t>
            </a:r>
            <a:r>
              <a:rPr lang="en-US" b="1" err="1">
                <a:latin typeface="+mn-lt"/>
              </a:rPr>
              <a:t>Kasteren</a:t>
            </a:r>
            <a:r>
              <a:rPr lang="en-US" b="1">
                <a:latin typeface="+mn-lt"/>
              </a:rPr>
              <a:t>. </a:t>
            </a:r>
            <a:r>
              <a:rPr lang="en-US" b="1" err="1">
                <a:latin typeface="+mn-lt"/>
              </a:rPr>
              <a:t>Clin</a:t>
            </a:r>
            <a:r>
              <a:rPr lang="en-US" b="1">
                <a:latin typeface="+mn-lt"/>
              </a:rPr>
              <a:t> Infect </a:t>
            </a:r>
            <a:r>
              <a:rPr lang="en-US" b="1" err="1">
                <a:latin typeface="+mn-lt"/>
              </a:rPr>
              <a:t>Dis</a:t>
            </a:r>
            <a:r>
              <a:rPr lang="en-US" b="1">
                <a:latin typeface="+mn-lt"/>
              </a:rPr>
              <a:t> 2007; 44:921</a:t>
            </a:r>
          </a:p>
        </p:txBody>
      </p:sp>
      <p:sp>
        <p:nvSpPr>
          <p:cNvPr id="2" name="Oval 1"/>
          <p:cNvSpPr/>
          <p:nvPr/>
        </p:nvSpPr>
        <p:spPr>
          <a:xfrm>
            <a:off x="5257800" y="4876800"/>
            <a:ext cx="7620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5948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534400" cy="1524000"/>
          </a:xfrm>
        </p:spPr>
        <p:txBody>
          <a:bodyPr/>
          <a:lstStyle/>
          <a:p>
            <a:r>
              <a:rPr lang="en-US" sz="3200"/>
              <a:t>Timing of Prophylactic Antibiotic Administration – Cardiac, Arthroplasty, Hysterectomy</a:t>
            </a:r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8" y="1524000"/>
            <a:ext cx="8582025" cy="489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TextBox 3"/>
          <p:cNvSpPr txBox="1">
            <a:spLocks noChangeArrowheads="1"/>
          </p:cNvSpPr>
          <p:nvPr/>
        </p:nvSpPr>
        <p:spPr bwMode="auto">
          <a:xfrm>
            <a:off x="4084638" y="6477000"/>
            <a:ext cx="47545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latin typeface="+mn-lt"/>
                <a:cs typeface="+mn-cs"/>
              </a:rPr>
              <a:t>Steinberg. TRAPE. Ann </a:t>
            </a:r>
            <a:r>
              <a:rPr lang="en-US" b="1" err="1">
                <a:latin typeface="+mn-lt"/>
                <a:cs typeface="+mn-cs"/>
              </a:rPr>
              <a:t>Surg</a:t>
            </a:r>
            <a:r>
              <a:rPr lang="en-US" b="1">
                <a:latin typeface="+mn-lt"/>
                <a:cs typeface="+mn-cs"/>
              </a:rPr>
              <a:t> 2009; 250:10</a:t>
            </a:r>
          </a:p>
        </p:txBody>
      </p:sp>
      <p:sp>
        <p:nvSpPr>
          <p:cNvPr id="5" name="Oval 4"/>
          <p:cNvSpPr/>
          <p:nvPr/>
        </p:nvSpPr>
        <p:spPr>
          <a:xfrm>
            <a:off x="5105400" y="4953000"/>
            <a:ext cx="7620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4E8D85BF-E37E-6569-D41C-254EE5D64E84}"/>
              </a:ext>
            </a:extLst>
          </p:cNvPr>
          <p:cNvSpPr/>
          <p:nvPr/>
        </p:nvSpPr>
        <p:spPr>
          <a:xfrm>
            <a:off x="5244084" y="2749296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UW TASP slide template NOV 2018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W TASP TEMPLATE OCT 2018" id="{58216E8C-EF21-5A44-A1F2-78765A2B345D}" vid="{BFC32FCF-AEAA-C249-BE8E-509AB588322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08063322ECD2A4C836D2589E489F290" ma:contentTypeVersion="15" ma:contentTypeDescription="Create a new document." ma:contentTypeScope="" ma:versionID="82a2b8dce34c465c6d272cea061f1a77">
  <xsd:schema xmlns:xsd="http://www.w3.org/2001/XMLSchema" xmlns:xs="http://www.w3.org/2001/XMLSchema" xmlns:p="http://schemas.microsoft.com/office/2006/metadata/properties" xmlns:ns2="eacaa5ce-4b13-4929-997a-fd8c1bfe780a" xmlns:ns3="69aa3883-b251-412e-bf1d-acb3217d06af" xmlns:ns4="ab06a5aa-8e31-4bdb-9b13-38c58a92ec8a" targetNamespace="http://schemas.microsoft.com/office/2006/metadata/properties" ma:root="true" ma:fieldsID="83fd84eb651660dd89013f99afbc6821" ns2:_="" ns3:_="" ns4:_="">
    <xsd:import namespace="eacaa5ce-4b13-4929-997a-fd8c1bfe780a"/>
    <xsd:import namespace="69aa3883-b251-412e-bf1d-acb3217d06af"/>
    <xsd:import namespace="ab06a5aa-8e31-4bdb-9b13-38c58a92ec8a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caa5ce-4b13-4929-997a-fd8c1bfe780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aa3883-b251-412e-bf1d-acb3217d06a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e20148b9-20a4-48a0-acba-ba52d68a37a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06a5aa-8e31-4bdb-9b13-38c58a92ec8a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4cbe26df-34b3-4f44-aabe-57c1b4d4b0ec}" ma:internalName="TaxCatchAll" ma:showField="CatchAllData" ma:web="eacaa5ce-4b13-4929-997a-fd8c1bfe780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eacaa5ce-4b13-4929-997a-fd8c1bfe780a">
      <UserInfo>
        <DisplayName>Heather Glasgow</DisplayName>
        <AccountId>36</AccountId>
        <AccountType/>
      </UserInfo>
      <UserInfo>
        <DisplayName>John B. Lynch</DisplayName>
        <AccountId>11</AccountId>
        <AccountType/>
      </UserInfo>
      <UserInfo>
        <DisplayName>Jeannie Chan</DisplayName>
        <AccountId>31</AccountId>
        <AccountType/>
      </UserInfo>
      <UserInfo>
        <DisplayName>Chloe Bryson-Cahn</DisplayName>
        <AccountId>21</AccountId>
        <AccountType/>
      </UserInfo>
      <UserInfo>
        <DisplayName>Adrian Rodriguez</DisplayName>
        <AccountId>26</AccountId>
        <AccountType/>
      </UserInfo>
      <UserInfo>
        <DisplayName>Natalia Martinez-Paz</DisplayName>
        <AccountId>9</AccountId>
        <AccountType/>
      </UserInfo>
      <UserInfo>
        <DisplayName>Zahra K Escobar</DisplayName>
        <AccountId>25</AccountId>
        <AccountType/>
      </UserInfo>
      <UserInfo>
        <DisplayName>Paul S Pottinger</DisplayName>
        <AccountId>12</AccountId>
        <AccountType/>
      </UserInfo>
    </SharedWithUsers>
    <TaxCatchAll xmlns="ab06a5aa-8e31-4bdb-9b13-38c58a92ec8a" xsi:nil="true"/>
    <lcf76f155ced4ddcb4097134ff3c332f xmlns="69aa3883-b251-412e-bf1d-acb3217d06af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0B8BC47-FCD3-4044-8045-5A019C62E2DC}">
  <ds:schemaRefs>
    <ds:schemaRef ds:uri="69aa3883-b251-412e-bf1d-acb3217d06af"/>
    <ds:schemaRef ds:uri="ab06a5aa-8e31-4bdb-9b13-38c58a92ec8a"/>
    <ds:schemaRef ds:uri="eacaa5ce-4b13-4929-997a-fd8c1bfe780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48758084-F0B5-4026-A3B6-67A8CDAA2299}">
  <ds:schemaRefs>
    <ds:schemaRef ds:uri="69aa3883-b251-412e-bf1d-acb3217d06af"/>
    <ds:schemaRef ds:uri="ab06a5aa-8e31-4bdb-9b13-38c58a92ec8a"/>
    <ds:schemaRef ds:uri="eacaa5ce-4b13-4929-997a-fd8c1bfe780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D885C25-197A-46FD-869A-1B7BF635983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UW TASP slide template NOV 2018</Template>
  <TotalTime>0</TotalTime>
  <Words>173</Words>
  <Application>Microsoft Macintosh PowerPoint</Application>
  <PresentationFormat>On-screen Show (4:3)</PresentationFormat>
  <Paragraphs>29</Paragraphs>
  <Slides>7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UW TASP slide template NOV 2018</vt:lpstr>
      <vt:lpstr>Photo Editor Photo</vt:lpstr>
      <vt:lpstr>Prophylactic Antibiotics Questions</vt:lpstr>
      <vt:lpstr>PowerPoint Presentation</vt:lpstr>
      <vt:lpstr>Guidelines</vt:lpstr>
      <vt:lpstr>Less is MORE</vt:lpstr>
      <vt:lpstr>PowerPoint Presentation</vt:lpstr>
      <vt:lpstr>Timing of Prophylactic Antibiotic  Administration for Total Hip Arthroplasty</vt:lpstr>
      <vt:lpstr>Timing of Prophylactic Antibiotic Administration – Cardiac, Arthroplasty, Hysterectomy</vt:lpstr>
    </vt:vector>
  </TitlesOfParts>
  <Company>UW Medicine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Bryson-Cahn, Chloe</dc:creator>
  <cp:lastModifiedBy>Maria Bajenov</cp:lastModifiedBy>
  <cp:revision>5</cp:revision>
  <cp:lastPrinted>2019-08-05T18:21:24Z</cp:lastPrinted>
  <dcterms:created xsi:type="dcterms:W3CDTF">2019-01-14T23:10:17Z</dcterms:created>
  <dcterms:modified xsi:type="dcterms:W3CDTF">2022-11-22T19:30:24Z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0x010100508063322ECD2A4C836D2589E489F290</vt:lpwstr>
  </property>
  <property fmtid="{D5CDD505-2E9C-101B-9397-08002B2CF9AE}" pid="3" name="MediaServiceImageTags">
    <vt:lpwstr/>
  </property>
</Properties>
</file>