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9" r:id="rId3"/>
    <p:sldId id="257" r:id="rId4"/>
    <p:sldId id="278" r:id="rId5"/>
    <p:sldId id="264" r:id="rId6"/>
    <p:sldId id="314" r:id="rId7"/>
    <p:sldId id="285" r:id="rId8"/>
    <p:sldId id="302" r:id="rId9"/>
    <p:sldId id="304" r:id="rId10"/>
    <p:sldId id="303" r:id="rId11"/>
    <p:sldId id="287" r:id="rId12"/>
    <p:sldId id="305" r:id="rId13"/>
    <p:sldId id="310" r:id="rId14"/>
    <p:sldId id="384" r:id="rId15"/>
    <p:sldId id="316" r:id="rId16"/>
    <p:sldId id="270" r:id="rId17"/>
    <p:sldId id="312" r:id="rId18"/>
    <p:sldId id="306" r:id="rId19"/>
    <p:sldId id="307" r:id="rId20"/>
    <p:sldId id="292" r:id="rId21"/>
    <p:sldId id="265" r:id="rId22"/>
    <p:sldId id="268" r:id="rId23"/>
    <p:sldId id="313" r:id="rId24"/>
    <p:sldId id="315" r:id="rId25"/>
    <p:sldId id="317" r:id="rId26"/>
    <p:sldId id="318" r:id="rId27"/>
    <p:sldId id="319" r:id="rId28"/>
    <p:sldId id="321" r:id="rId29"/>
    <p:sldId id="326" r:id="rId30"/>
    <p:sldId id="329" r:id="rId31"/>
    <p:sldId id="328" r:id="rId32"/>
    <p:sldId id="327" r:id="rId33"/>
    <p:sldId id="320" r:id="rId34"/>
    <p:sldId id="323" r:id="rId35"/>
    <p:sldId id="388" r:id="rId36"/>
    <p:sldId id="266" r:id="rId37"/>
    <p:sldId id="382" r:id="rId38"/>
    <p:sldId id="385" r:id="rId39"/>
    <p:sldId id="387" r:id="rId40"/>
    <p:sldId id="322" r:id="rId41"/>
    <p:sldId id="330" r:id="rId42"/>
    <p:sldId id="331" r:id="rId43"/>
    <p:sldId id="332" r:id="rId44"/>
    <p:sldId id="279" r:id="rId45"/>
    <p:sldId id="333" r:id="rId46"/>
    <p:sldId id="335" r:id="rId47"/>
    <p:sldId id="336" r:id="rId48"/>
    <p:sldId id="297" r:id="rId49"/>
    <p:sldId id="338" r:id="rId50"/>
    <p:sldId id="339" r:id="rId51"/>
    <p:sldId id="337" r:id="rId52"/>
    <p:sldId id="334" r:id="rId53"/>
    <p:sldId id="298" r:id="rId54"/>
    <p:sldId id="258" r:id="rId55"/>
    <p:sldId id="260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95FF36-FC56-4767-8CBC-9FFAA12666B6}" v="109" dt="2022-03-29T18:01:08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4768" autoAdjust="0"/>
  </p:normalViewPr>
  <p:slideViewPr>
    <p:cSldViewPr snapToGrid="0">
      <p:cViewPr varScale="1">
        <p:scale>
          <a:sx n="54" d="100"/>
          <a:sy n="54" d="100"/>
        </p:scale>
        <p:origin x="13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0657D-38C8-4BD5-AA6D-99633A09BF6B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DB482-7067-4C20-AAEC-E7039009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8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28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DB482-7067-4C20-AAEC-E703900904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697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50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64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8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44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40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73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661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9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55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65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22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704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799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617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DB482-7067-4C20-AAEC-E703900904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1172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47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82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539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005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11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750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8B7DB-ED43-CB4E-BE2C-EAA164C926F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261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021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8B7DB-ED43-CB4E-BE2C-EAA164C926F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257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8B7DB-ED43-CB4E-BE2C-EAA164C926F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741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8B7DB-ED43-CB4E-BE2C-EAA164C926F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543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705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645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671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778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9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9899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8880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2990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27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88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87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92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8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DB482-7067-4C20-AAEC-E703900904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3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2ED6B-2CC7-4FBB-B244-965BA8381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F3B38-264A-4CB8-BE11-CC4593E43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F179E-85F0-446A-A5D6-2623D6A2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160DE-B167-4986-8B4F-6C378563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45BCC-AE8A-4A6B-8722-DC438A9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0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2C311-5805-4F36-9521-F2770E6A5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EFD5-1D83-46A3-B66A-CE92F1BC2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0D260-3486-4FEF-A51C-A9CBEF77C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72EAA-4E97-440C-B18B-6591CFF06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882D3-C11B-4087-BF22-B9784E5B3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8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D3961-F753-4E56-8DE8-FDA2AC41B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D4B4AE-6414-449C-A98A-CD37EA5A6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19C7F-7CA4-4ADA-9A36-3B83FE218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F2FB7-C364-4600-9605-9680AA17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F8395-8AD8-45E8-845F-47C32967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5911-A40B-41A4-89E1-4A9FB322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98182-8759-4797-BCC7-52DB507B6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F2BB7-2FF2-4C9D-9264-27DDA958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3FB1B-77AA-42D8-9C83-7A1CB760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77333-6C14-42E7-AE33-0B396992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9D624-BA90-4F59-A00B-7004AD11B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C9666-B605-410B-A525-573F37870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70C41-B142-4B03-A702-F7A07CEA3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43D57-556E-428F-AA02-A79A7FB0A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EBF23-D4AA-43A0-B407-BF1677AE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328F7-B818-4C8E-A175-1750EBF1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6C7B9-38C6-4631-A310-E1E61574C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01069-3AA3-4D55-9047-B8603AF27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24965-B6A2-4C36-8BFB-96996680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445E1-4C63-4D37-A68F-D7E63F556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938C5-E651-4E94-A0F6-479048F5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40A8-E32A-438D-8018-0D14C7067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0726B-5CB3-45FC-89CE-07400C83D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C38DA-E147-47FC-81D8-A5E264542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3BB105-A912-4092-A9A5-1FCCE7F9A7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C1C96A-1CA9-4103-A1BD-F69F1E628D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453EB-8E90-4E09-92EC-BDC7E26D2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F0012-459A-432B-87AC-BC7DA249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38FFA4-3F79-4E14-B488-87905C1E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5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A3B5E-9C64-45CC-B234-B72CED028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7601A-6977-4345-A725-7F29A5363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F876A-3A21-4691-BFCE-6112075E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E5434-C2F3-4DD5-BDCA-1D80AD4A9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2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EAF54-B42F-4683-ADE4-F3262157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0CE47-8EC8-42FB-977B-D85B7BC2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7A7F3C-8DBD-4E17-93D7-8B37F299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5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2CFE7-7366-4D20-B3AA-B28A2C227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03E71-366F-44C2-838E-4BB857097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709B5-A5C5-4863-965A-9C134E30D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71649-9B5B-4984-A4ED-7FA9A23B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A51BF-A000-4CE5-8027-0209537F5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370E9-8EDE-43C0-9D7B-2EB770EA6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5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15361-DB4B-4F1F-86D1-E5503305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9435C-B5B0-4C1E-B50B-ED02DCCBD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94E56-B4EE-42F0-8237-018719F52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A5426-3B1D-4752-85C6-426E61AF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69C8D-BE4A-47FE-AB9B-1143982D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9FCBA-5C14-4556-A6A4-8FA92D0D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4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050B6F-3FEA-495A-944E-E9339AEB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E46B2-930D-4A20-8A12-8234BC023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C235A-3F4D-4AFE-9C36-1608BFBE2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A4902-FEE6-48F6-80E5-4FD0BBC3EDC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D4A28-55D6-410D-8150-F352D6826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F5F59-F33F-46A6-AE47-B99FC986D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B0B6F-E37E-4C81-91DF-1F22390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9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23070-236A-4EEF-9206-B011D59FC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184" y="1260149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/>
              <a:t>Antibiotics in Action</a:t>
            </a:r>
            <a:br>
              <a:rPr lang="en-US" dirty="0"/>
            </a:br>
            <a:r>
              <a:rPr lang="en-US" sz="4400" dirty="0"/>
              <a:t>(Hint: the answer is almost </a:t>
            </a:r>
            <a:br>
              <a:rPr lang="en-US" sz="4400" dirty="0"/>
            </a:br>
            <a:r>
              <a:rPr lang="en-US" sz="4400" dirty="0"/>
              <a:t>always ceftriaxone…)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883B02-8C5E-45CF-8013-4B65FCDCC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184" y="4217661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Alyssa Castillo, MD</a:t>
            </a:r>
          </a:p>
          <a:p>
            <a:r>
              <a:rPr lang="en-US" dirty="0"/>
              <a:t>Division of Infectious Diseases</a:t>
            </a:r>
          </a:p>
          <a:p>
            <a:r>
              <a:rPr lang="en-US" dirty="0"/>
              <a:t>University of Washington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44A8DB-F55B-4B79-B8EB-4FD8D1A05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0882" y="711746"/>
            <a:ext cx="2848366" cy="539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3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B6B9E00-C436-4C92-B550-455DFD3A9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65" y="456721"/>
            <a:ext cx="11852869" cy="594455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F8B4B0D-129A-4D60-AC12-3C67CCEA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2" y="518879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Ceftriaxone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E9C5CF-C63D-4574-8856-21AAAB971ADC}"/>
              </a:ext>
            </a:extLst>
          </p:cNvPr>
          <p:cNvSpPr txBox="1"/>
          <p:nvPr/>
        </p:nvSpPr>
        <p:spPr>
          <a:xfrm>
            <a:off x="3022147" y="3429000"/>
            <a:ext cx="12730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Good strep 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47BB9A-0D57-40FE-BEDB-57C7A8F6C193}"/>
              </a:ext>
            </a:extLst>
          </p:cNvPr>
          <p:cNvCxnSpPr>
            <a:cxnSpLocks/>
          </p:cNvCxnSpPr>
          <p:nvPr/>
        </p:nvCxnSpPr>
        <p:spPr>
          <a:xfrm flipV="1">
            <a:off x="3944462" y="3830361"/>
            <a:ext cx="475988" cy="2129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33ECC72-E3F6-4B35-A7B3-6B9E3FF46822}"/>
              </a:ext>
            </a:extLst>
          </p:cNvPr>
          <p:cNvSpPr txBox="1"/>
          <p:nvPr/>
        </p:nvSpPr>
        <p:spPr>
          <a:xfrm>
            <a:off x="8309807" y="3353908"/>
            <a:ext cx="26977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Covers relevant GNRs: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-H influenzae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-M catarrhalis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F24702-C80A-4176-9D4E-9B2517B18565}"/>
              </a:ext>
            </a:extLst>
          </p:cNvPr>
          <p:cNvCxnSpPr>
            <a:cxnSpLocks/>
          </p:cNvCxnSpPr>
          <p:nvPr/>
        </p:nvCxnSpPr>
        <p:spPr>
          <a:xfrm flipH="1" flipV="1">
            <a:off x="7586133" y="3680178"/>
            <a:ext cx="654756" cy="363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658CDA-55DA-4E3C-B82E-B36B9B07D89C}"/>
              </a:ext>
            </a:extLst>
          </p:cNvPr>
          <p:cNvSpPr txBox="1"/>
          <p:nvPr/>
        </p:nvSpPr>
        <p:spPr>
          <a:xfrm>
            <a:off x="334376" y="6444208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186952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2C85-3563-410F-83E1-7BBAB53E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Azithromycin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520FF-0CA6-4059-B322-731E86FED5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Active against many Gram(+) and Gram(-) organisms</a:t>
            </a:r>
          </a:p>
          <a:p>
            <a:r>
              <a:rPr lang="en-US" dirty="0"/>
              <a:t>HOWEVER, use is limited because resistance is on the rise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4EA25-3C0C-479C-BE24-A5C719972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5614" y="1253331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u="sng" dirty="0"/>
              <a:t>pneumonia</a:t>
            </a:r>
            <a:r>
              <a:rPr lang="en-US" dirty="0"/>
              <a:t>: </a:t>
            </a:r>
          </a:p>
          <a:p>
            <a:r>
              <a:rPr lang="en-US" dirty="0"/>
              <a:t>Cornerstone of therapy for “atypical organisms”</a:t>
            </a:r>
          </a:p>
          <a:p>
            <a:pPr lvl="1"/>
            <a:r>
              <a:rPr lang="en-US" i="1" dirty="0"/>
              <a:t>Mycoplasma pneumoniae </a:t>
            </a:r>
          </a:p>
          <a:p>
            <a:pPr lvl="1"/>
            <a:r>
              <a:rPr lang="en-US" i="1" dirty="0"/>
              <a:t>Legionella pneumophila</a:t>
            </a:r>
          </a:p>
          <a:p>
            <a:pPr lvl="1"/>
            <a:r>
              <a:rPr lang="en-US" i="1" dirty="0"/>
              <a:t>Chlamydophila pneumoniae</a:t>
            </a:r>
          </a:p>
          <a:p>
            <a:r>
              <a:rPr lang="en-US" dirty="0"/>
              <a:t>Active against </a:t>
            </a:r>
            <a:r>
              <a:rPr lang="en-US" b="1" dirty="0"/>
              <a:t>some</a:t>
            </a:r>
            <a:r>
              <a:rPr lang="en-US" dirty="0"/>
              <a:t> </a:t>
            </a:r>
            <a:r>
              <a:rPr lang="en-US" i="1" dirty="0"/>
              <a:t>Strep pneumoniae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676FEBD2-C416-4FFD-A245-FBA1EC993ED0}"/>
              </a:ext>
            </a:extLst>
          </p:cNvPr>
          <p:cNvSpPr/>
          <p:nvPr/>
        </p:nvSpPr>
        <p:spPr>
          <a:xfrm rot="10800000">
            <a:off x="1810870" y="1614954"/>
            <a:ext cx="1936377" cy="1814046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t Allowed&quot; Symbol 5">
            <a:extLst>
              <a:ext uri="{FF2B5EF4-FFF2-40B4-BE49-F238E27FC236}">
                <a16:creationId xmlns:a16="http://schemas.microsoft.com/office/drawing/2014/main" id="{B4AEB068-043C-44EF-89F2-0B3FBAD38340}"/>
              </a:ext>
            </a:extLst>
          </p:cNvPr>
          <p:cNvSpPr/>
          <p:nvPr/>
        </p:nvSpPr>
        <p:spPr>
          <a:xfrm>
            <a:off x="2366683" y="1723528"/>
            <a:ext cx="824753" cy="801688"/>
          </a:xfrm>
          <a:prstGeom prst="noSmoking">
            <a:avLst/>
          </a:prstGeom>
          <a:solidFill>
            <a:srgbClr val="FF00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6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Pneumonia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325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For </a:t>
            </a:r>
            <a:r>
              <a:rPr lang="en-US" sz="2800" dirty="0">
                <a:solidFill>
                  <a:srgbClr val="FF0000"/>
                </a:solidFill>
              </a:rPr>
              <a:t>Community-Acquired Pneumonia</a:t>
            </a:r>
            <a:r>
              <a:rPr lang="en-US" sz="2800" dirty="0">
                <a:solidFill>
                  <a:schemeClr val="tx1"/>
                </a:solidFill>
              </a:rPr>
              <a:t> (CAP), use ceftriaxone + azithromycin.</a:t>
            </a:r>
          </a:p>
        </p:txBody>
      </p:sp>
    </p:spTree>
    <p:extLst>
      <p:ext uri="{BB962C8B-B14F-4D97-AF65-F5344CB8AC3E}">
        <p14:creationId xmlns:p14="http://schemas.microsoft.com/office/powerpoint/2010/main" val="1688647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1b: Pneumonia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8071"/>
            <a:ext cx="5181600" cy="4698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55-year-old patient </a:t>
            </a:r>
            <a:r>
              <a:rPr lang="en-US" u="sng" dirty="0"/>
              <a:t>with COPD</a:t>
            </a:r>
            <a:r>
              <a:rPr lang="en-US" dirty="0"/>
              <a:t> presents to their primary care physician with fevers, chills, cough, and purulent sputum.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chest XR shows a lobar consolidation.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community-acquired pneumonia</a:t>
            </a:r>
            <a:r>
              <a:rPr lang="en-US" dirty="0"/>
              <a:t>. Outpatient treatment is planned.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365126"/>
            <a:ext cx="5181600" cy="6127750"/>
          </a:xfr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recommend?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Azithromycin</a:t>
            </a:r>
          </a:p>
          <a:p>
            <a:r>
              <a:rPr lang="en-US" dirty="0"/>
              <a:t>Amoxicillin-clavulanate (Augmentin) + azithromycin </a:t>
            </a:r>
          </a:p>
          <a:p>
            <a:r>
              <a:rPr lang="en-US" dirty="0"/>
              <a:t>Trimethoprim-sulfamethoxazole (Bactrim)  </a:t>
            </a:r>
            <a:endParaRPr lang="en-US" dirty="0">
              <a:cs typeface="Calibri"/>
            </a:endParaRPr>
          </a:p>
          <a:p>
            <a:r>
              <a:rPr lang="en-US" dirty="0"/>
              <a:t>Cephalexin</a:t>
            </a:r>
          </a:p>
        </p:txBody>
      </p:sp>
    </p:spTree>
    <p:extLst>
      <p:ext uri="{BB962C8B-B14F-4D97-AF65-F5344CB8AC3E}">
        <p14:creationId xmlns:p14="http://schemas.microsoft.com/office/powerpoint/2010/main" val="2575077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1b: Pneumonia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8071"/>
            <a:ext cx="5181600" cy="4698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55-year-old patient </a:t>
            </a:r>
            <a:r>
              <a:rPr lang="en-US" u="sng" dirty="0"/>
              <a:t>with COPD </a:t>
            </a:r>
            <a:r>
              <a:rPr lang="en-US" dirty="0"/>
              <a:t>presents to their primary care physician with fevers, chills, cough, and purulent sputum.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chest XR shows a lobar consolidation.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community-acquired pneumonia</a:t>
            </a:r>
            <a:r>
              <a:rPr lang="en-US" dirty="0"/>
              <a:t>. Outpatient treatment is planned.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365126"/>
            <a:ext cx="5181600" cy="6127750"/>
          </a:xfr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recommend?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Azithromycin</a:t>
            </a:r>
          </a:p>
          <a:p>
            <a:r>
              <a:rPr lang="en-US" dirty="0">
                <a:highlight>
                  <a:srgbClr val="FFFF00"/>
                </a:highlight>
              </a:rPr>
              <a:t>Amoxicillin-clavulanate (Augmentin) + azithromycin</a:t>
            </a:r>
          </a:p>
          <a:p>
            <a:r>
              <a:rPr lang="en-US" dirty="0"/>
              <a:t>Trimethoprim-sulfamethoxazole (Bactrim)  </a:t>
            </a:r>
            <a:endParaRPr lang="en-US" dirty="0">
              <a:cs typeface="Calibri"/>
            </a:endParaRPr>
          </a:p>
          <a:p>
            <a:r>
              <a:rPr lang="en-US" dirty="0"/>
              <a:t>Cephalexin</a:t>
            </a:r>
          </a:p>
        </p:txBody>
      </p:sp>
    </p:spTree>
    <p:extLst>
      <p:ext uri="{BB962C8B-B14F-4D97-AF65-F5344CB8AC3E}">
        <p14:creationId xmlns:p14="http://schemas.microsoft.com/office/powerpoint/2010/main" val="2050225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68B6C7-5029-4351-963C-66BB47BA6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51" y="279639"/>
            <a:ext cx="11274465" cy="629872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60AFE0C-2EE0-4C71-8D2B-2A801E86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84" y="553243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Amoxicillin-clavulanate (i.e. Augmentin)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688FA3-2CB9-493C-8FB0-821456385256}"/>
              </a:ext>
            </a:extLst>
          </p:cNvPr>
          <p:cNvSpPr txBox="1"/>
          <p:nvPr/>
        </p:nvSpPr>
        <p:spPr>
          <a:xfrm>
            <a:off x="3010858" y="3193490"/>
            <a:ext cx="12730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Good strep !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5510D8D-9295-46E3-B191-42F6A02FF865}"/>
              </a:ext>
            </a:extLst>
          </p:cNvPr>
          <p:cNvCxnSpPr>
            <a:cxnSpLocks/>
          </p:cNvCxnSpPr>
          <p:nvPr/>
        </p:nvCxnSpPr>
        <p:spPr>
          <a:xfrm flipV="1">
            <a:off x="3933173" y="3594851"/>
            <a:ext cx="475988" cy="2129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88F81E1-34A2-4760-9492-C1E2410C5033}"/>
              </a:ext>
            </a:extLst>
          </p:cNvPr>
          <p:cNvSpPr txBox="1"/>
          <p:nvPr/>
        </p:nvSpPr>
        <p:spPr>
          <a:xfrm>
            <a:off x="7121483" y="4520799"/>
            <a:ext cx="4139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Also covers anaerobes – a good choice if high suspicion for aspiration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26872BB-E0BD-4035-BFBA-4B1B9C62FA1F}"/>
              </a:ext>
            </a:extLst>
          </p:cNvPr>
          <p:cNvCxnSpPr>
            <a:cxnSpLocks/>
          </p:cNvCxnSpPr>
          <p:nvPr/>
        </p:nvCxnSpPr>
        <p:spPr>
          <a:xfrm flipH="1" flipV="1">
            <a:off x="6626269" y="4868925"/>
            <a:ext cx="397095" cy="3194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CF4084D-747A-47C0-BCE5-E077837E2222}"/>
              </a:ext>
            </a:extLst>
          </p:cNvPr>
          <p:cNvSpPr txBox="1"/>
          <p:nvPr/>
        </p:nvSpPr>
        <p:spPr>
          <a:xfrm>
            <a:off x="8309807" y="3353908"/>
            <a:ext cx="26977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Covers relevant GNRs: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-H influenzae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-M catarrhalis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253F49A-E4EC-40AF-AE32-AE9DBDB49FBE}"/>
              </a:ext>
            </a:extLst>
          </p:cNvPr>
          <p:cNvCxnSpPr>
            <a:cxnSpLocks/>
          </p:cNvCxnSpPr>
          <p:nvPr/>
        </p:nvCxnSpPr>
        <p:spPr>
          <a:xfrm flipH="1" flipV="1">
            <a:off x="7586133" y="3680178"/>
            <a:ext cx="654756" cy="363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D1608CB-9F46-4D83-96BC-DC7062031617}"/>
              </a:ext>
            </a:extLst>
          </p:cNvPr>
          <p:cNvSpPr txBox="1"/>
          <p:nvPr/>
        </p:nvSpPr>
        <p:spPr>
          <a:xfrm>
            <a:off x="334376" y="6515924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80942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22C57FC-C0AE-4531-A91D-BAC4BDFD8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328688"/>
            <a:ext cx="10896600" cy="65293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F3D304-6EF5-4BB6-9B07-A66596338C6C}"/>
              </a:ext>
            </a:extLst>
          </p:cNvPr>
          <p:cNvSpPr txBox="1"/>
          <p:nvPr/>
        </p:nvSpPr>
        <p:spPr>
          <a:xfrm>
            <a:off x="6200384" y="889348"/>
            <a:ext cx="442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RESPIRATORY FLUOROQUINOLONES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C6BC2-2EBC-4C33-8C09-E809C91E762C}"/>
              </a:ext>
            </a:extLst>
          </p:cNvPr>
          <p:cNvSpPr/>
          <p:nvPr/>
        </p:nvSpPr>
        <p:spPr>
          <a:xfrm>
            <a:off x="647700" y="5665694"/>
            <a:ext cx="10647829" cy="1207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E260C7-8BAA-4337-805F-C4AA0AF9E1C3}"/>
              </a:ext>
            </a:extLst>
          </p:cNvPr>
          <p:cNvSpPr/>
          <p:nvPr/>
        </p:nvSpPr>
        <p:spPr>
          <a:xfrm>
            <a:off x="6062598" y="313150"/>
            <a:ext cx="4684734" cy="42337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6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Pneumonia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325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For inpatient </a:t>
            </a:r>
            <a:r>
              <a:rPr lang="en-US" sz="2800" dirty="0">
                <a:solidFill>
                  <a:srgbClr val="FF0000"/>
                </a:solidFill>
              </a:rPr>
              <a:t>Community-Acquired Pneumonia</a:t>
            </a:r>
            <a:r>
              <a:rPr lang="en-US" sz="2800" dirty="0">
                <a:solidFill>
                  <a:schemeClr val="tx1"/>
                </a:solidFill>
              </a:rPr>
              <a:t> (CAP), use ceftriaxone + azithromycin.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6FE93E-C5AC-4C41-B633-97127D39C7ED}"/>
              </a:ext>
            </a:extLst>
          </p:cNvPr>
          <p:cNvSpPr/>
          <p:nvPr/>
        </p:nvSpPr>
        <p:spPr>
          <a:xfrm>
            <a:off x="609599" y="3328333"/>
            <a:ext cx="10515601" cy="15067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>
                <a:solidFill>
                  <a:schemeClr val="tx1"/>
                </a:solidFill>
              </a:rPr>
              <a:t>For outpatient </a:t>
            </a:r>
            <a:r>
              <a:rPr lang="en-US" sz="2800" dirty="0">
                <a:solidFill>
                  <a:srgbClr val="FF0000"/>
                </a:solidFill>
              </a:rPr>
              <a:t>Community-Acquired Pneumonia</a:t>
            </a:r>
            <a:r>
              <a:rPr lang="en-US" sz="2800" dirty="0">
                <a:solidFill>
                  <a:schemeClr val="tx1"/>
                </a:solidFill>
              </a:rPr>
              <a:t> (CAP) in pts with comorbidities, use amoxicillin-clavulanate + </a:t>
            </a:r>
            <a:r>
              <a:rPr lang="en-US" sz="2800" dirty="0" err="1">
                <a:solidFill>
                  <a:schemeClr val="tx1"/>
                </a:solidFill>
              </a:rPr>
              <a:t>azithro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sym typeface="Wingdings" panose="05000000000000000000" pitchFamily="2" charset="2"/>
              </a:rPr>
              <a:t> Alternate: </a:t>
            </a:r>
            <a:r>
              <a:rPr lang="en-US" sz="2400" dirty="0">
                <a:solidFill>
                  <a:schemeClr val="tx1"/>
                </a:solidFill>
              </a:rPr>
              <a:t>respiratory fluoroquinolone (levofloxacin or moxifloxacin)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034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1c: Pneumonia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55-year-old patient is hospitalized for chest pain due to an NSTEMI. 7d after admission, they develop fevers, chills, cough, and purulent sputum. A chest XR shows a lobar consolidation.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hospital-acquired pneumonia</a:t>
            </a:r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662781"/>
            <a:ext cx="5181600" cy="5830094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antibiotic(s) would you start?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/>
              <a:t>Cefepime</a:t>
            </a:r>
          </a:p>
          <a:p>
            <a:r>
              <a:rPr lang="en-US" dirty="0"/>
              <a:t>Vancomycin</a:t>
            </a:r>
          </a:p>
          <a:p>
            <a:r>
              <a:rPr lang="en-US" dirty="0"/>
              <a:t>Ceftriaxone + Vancomycin</a:t>
            </a:r>
          </a:p>
          <a:p>
            <a:r>
              <a:rPr lang="en-US" dirty="0"/>
              <a:t>Cefepime + Vancomycin</a:t>
            </a:r>
          </a:p>
        </p:txBody>
      </p:sp>
    </p:spTree>
    <p:extLst>
      <p:ext uri="{BB962C8B-B14F-4D97-AF65-F5344CB8AC3E}">
        <p14:creationId xmlns:p14="http://schemas.microsoft.com/office/powerpoint/2010/main" val="4103888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1c: Pneumonia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55-year-old patient is hospitalized for chest pain due to an NSTEMI. 7d after admission, they develop fevers, chills, cough, and purulent sputum. A chest XR shows a lobar consolidation.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hospital-acquired pneumonia</a:t>
            </a:r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662781"/>
            <a:ext cx="5181600" cy="5830094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antibiotic(s) would you start?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/>
              <a:t>Cefepime</a:t>
            </a:r>
          </a:p>
          <a:p>
            <a:r>
              <a:rPr lang="en-US" dirty="0"/>
              <a:t>Vancomycin</a:t>
            </a:r>
          </a:p>
          <a:p>
            <a:r>
              <a:rPr lang="en-US" dirty="0"/>
              <a:t>Ceftriaxone + Vancomycin</a:t>
            </a:r>
          </a:p>
          <a:p>
            <a:r>
              <a:rPr lang="en-US" dirty="0">
                <a:highlight>
                  <a:srgbClr val="FFFF00"/>
                </a:highlight>
              </a:rPr>
              <a:t>Cefepime + Vancomycin</a:t>
            </a:r>
          </a:p>
        </p:txBody>
      </p:sp>
    </p:spTree>
    <p:extLst>
      <p:ext uri="{BB962C8B-B14F-4D97-AF65-F5344CB8AC3E}">
        <p14:creationId xmlns:p14="http://schemas.microsoft.com/office/powerpoint/2010/main" val="115616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9502A-A8BB-4B8D-A8A8-77A11F24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6A362-A9B1-41CA-B9E2-3295FF679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financial disclosures</a:t>
            </a:r>
          </a:p>
          <a:p>
            <a:r>
              <a:rPr lang="en-US" u="sng" dirty="0"/>
              <a:t>Specifically</a:t>
            </a:r>
            <a:r>
              <a:rPr lang="en-US" dirty="0"/>
              <a:t>: No financial relationship with the manufacturers of ceftriaxone!</a:t>
            </a:r>
          </a:p>
        </p:txBody>
      </p:sp>
    </p:spTree>
    <p:extLst>
      <p:ext uri="{BB962C8B-B14F-4D97-AF65-F5344CB8AC3E}">
        <p14:creationId xmlns:p14="http://schemas.microsoft.com/office/powerpoint/2010/main" val="2205061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024563-D4CD-4A36-918E-EE54124DE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9" y="344555"/>
            <a:ext cx="12115800" cy="619055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F8B4B0D-129A-4D60-AC12-3C67CCEA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18788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Ceftriaxone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40466E-9025-42D2-83FD-1F33E2DC0C12}"/>
              </a:ext>
            </a:extLst>
          </p:cNvPr>
          <p:cNvSpPr txBox="1"/>
          <p:nvPr/>
        </p:nvSpPr>
        <p:spPr>
          <a:xfrm>
            <a:off x="8014571" y="3911671"/>
            <a:ext cx="36701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What pneumonia pathogens does ceftriaxone miss?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Pseudomonas aeruginosa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Resistant GNRs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MRSA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F1560D-53C3-4B3C-95C4-5D22C848DFC3}"/>
              </a:ext>
            </a:extLst>
          </p:cNvPr>
          <p:cNvSpPr txBox="1"/>
          <p:nvPr/>
        </p:nvSpPr>
        <p:spPr>
          <a:xfrm>
            <a:off x="334376" y="6444208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109050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5CB5C80-2CBB-44D8-A6FE-D9653925C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9" y="273362"/>
            <a:ext cx="12115800" cy="61548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354C17-53C2-47BD-9464-54CDEC8F1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39" y="5294934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Cefepime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5CB1B4-3422-4FB7-854B-6353BF624026}"/>
              </a:ext>
            </a:extLst>
          </p:cNvPr>
          <p:cNvSpPr txBox="1"/>
          <p:nvPr/>
        </p:nvSpPr>
        <p:spPr>
          <a:xfrm>
            <a:off x="9323975" y="3044596"/>
            <a:ext cx="22317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Improved Gram-negative coverage (including </a:t>
            </a:r>
            <a:r>
              <a:rPr lang="en-US" sz="2000" i="1" dirty="0">
                <a:solidFill>
                  <a:srgbClr val="FF0000"/>
                </a:solidFill>
              </a:rPr>
              <a:t>Pseudomonas</a:t>
            </a:r>
            <a:r>
              <a:rPr lang="en-US" sz="2000" dirty="0">
                <a:solidFill>
                  <a:srgbClr val="FF0000"/>
                </a:solidFill>
              </a:rPr>
              <a:t>!)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88BEDD6-476E-4D79-A252-61F445BCEF96}"/>
              </a:ext>
            </a:extLst>
          </p:cNvPr>
          <p:cNvCxnSpPr>
            <a:cxnSpLocks/>
          </p:cNvCxnSpPr>
          <p:nvPr/>
        </p:nvCxnSpPr>
        <p:spPr>
          <a:xfrm flipH="1" flipV="1">
            <a:off x="8542751" y="2567836"/>
            <a:ext cx="676405" cy="9845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E0CF0D3-4331-4B8F-B564-A75768009F74}"/>
              </a:ext>
            </a:extLst>
          </p:cNvPr>
          <p:cNvSpPr txBox="1"/>
          <p:nvPr/>
        </p:nvSpPr>
        <p:spPr>
          <a:xfrm>
            <a:off x="334376" y="6444208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299340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D3BDF1-C732-4C23-8F36-DD3B1D46B4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838" b="14448"/>
          <a:stretch/>
        </p:blipFill>
        <p:spPr>
          <a:xfrm>
            <a:off x="35861" y="241729"/>
            <a:ext cx="12115800" cy="61949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CDD8DB-039D-4FD8-BA65-751FDA047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181" y="523716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Vancomycin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0AA0B7-9481-4E8B-818A-E2C6E60CA75A}"/>
              </a:ext>
            </a:extLst>
          </p:cNvPr>
          <p:cNvSpPr txBox="1"/>
          <p:nvPr/>
        </p:nvSpPr>
        <p:spPr>
          <a:xfrm>
            <a:off x="2134036" y="2893394"/>
            <a:ext cx="2231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MRSA coverage!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F3B6B89-0C5A-49EE-9A92-4B1E7764D9B0}"/>
              </a:ext>
            </a:extLst>
          </p:cNvPr>
          <p:cNvCxnSpPr>
            <a:cxnSpLocks/>
          </p:cNvCxnSpPr>
          <p:nvPr/>
        </p:nvCxnSpPr>
        <p:spPr>
          <a:xfrm flipV="1">
            <a:off x="2931091" y="2636494"/>
            <a:ext cx="0" cy="4950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95E6BAE-E7B4-47F1-B8CE-A961633002F3}"/>
              </a:ext>
            </a:extLst>
          </p:cNvPr>
          <p:cNvSpPr txBox="1"/>
          <p:nvPr/>
        </p:nvSpPr>
        <p:spPr>
          <a:xfrm>
            <a:off x="334376" y="6444208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169794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Pneumonia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325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inpatient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Community-Acquired Pneumonia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(CAP), use ceftriaxone + azithromycin.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05D10A-D491-4B01-A02F-ABA4F35DDD4C}"/>
              </a:ext>
            </a:extLst>
          </p:cNvPr>
          <p:cNvSpPr/>
          <p:nvPr/>
        </p:nvSpPr>
        <p:spPr>
          <a:xfrm>
            <a:off x="609599" y="4991088"/>
            <a:ext cx="10515601" cy="15067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Hospital-Acquired Pneumonia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(HAP), use cefepime + vancomycin.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Goal: To additionally cover MRSA, Pseudomonas, more GNRs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B93937-70F5-46AC-ACF4-6E1C36CC3F10}"/>
              </a:ext>
            </a:extLst>
          </p:cNvPr>
          <p:cNvSpPr/>
          <p:nvPr/>
        </p:nvSpPr>
        <p:spPr>
          <a:xfrm>
            <a:off x="609599" y="3328333"/>
            <a:ext cx="10515601" cy="15067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>
                <a:solidFill>
                  <a:schemeClr val="tx1"/>
                </a:solidFill>
              </a:rPr>
              <a:t>For outpatient </a:t>
            </a:r>
            <a:r>
              <a:rPr lang="en-US" sz="2800" dirty="0">
                <a:solidFill>
                  <a:srgbClr val="FF0000"/>
                </a:solidFill>
              </a:rPr>
              <a:t>Community-Acquired Pneumonia</a:t>
            </a:r>
            <a:r>
              <a:rPr lang="en-US" sz="2800" dirty="0">
                <a:solidFill>
                  <a:schemeClr val="tx1"/>
                </a:solidFill>
              </a:rPr>
              <a:t> (CAP) in pts with comorbidities, use amoxicillin-clavulanate + </a:t>
            </a:r>
            <a:r>
              <a:rPr lang="en-US" sz="2800" dirty="0" err="1">
                <a:solidFill>
                  <a:schemeClr val="tx1"/>
                </a:solidFill>
              </a:rPr>
              <a:t>azithro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sym typeface="Wingdings" panose="05000000000000000000" pitchFamily="2" charset="2"/>
              </a:rPr>
              <a:t> Alternate: </a:t>
            </a:r>
            <a:r>
              <a:rPr lang="en-US" sz="2400" dirty="0">
                <a:solidFill>
                  <a:schemeClr val="tx1"/>
                </a:solidFill>
              </a:rPr>
              <a:t>respiratory fluoroquinolone (levofloxacin or moxifloxacin)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306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413882-E435-4347-B26A-3A7D0FFE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</a:t>
            </a:r>
            <a:br>
              <a:rPr lang="en-US" dirty="0"/>
            </a:br>
            <a:r>
              <a:rPr lang="en-US" dirty="0"/>
              <a:t>Urinary Tract Infection (UTI)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F2ECD1-853B-400D-9389-A472D44F92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01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2a: UTI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35-year-old cisgender woman with no PMH presents to the ED with fevers, chills, flank pain, and dysuria. </a:t>
            </a:r>
          </a:p>
          <a:p>
            <a:pPr marL="0" indent="0">
              <a:buNone/>
            </a:pPr>
            <a:r>
              <a:rPr lang="en-US" dirty="0"/>
              <a:t>A urinalysis is positive, and a urine culture is pending.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is diagnosed with </a:t>
            </a:r>
            <a:r>
              <a:rPr lang="en-US" dirty="0">
                <a:solidFill>
                  <a:srgbClr val="FF0000"/>
                </a:solidFill>
              </a:rPr>
              <a:t>pyelonephritis</a:t>
            </a:r>
            <a:r>
              <a:rPr lang="en-US" dirty="0"/>
              <a:t>, and admission is planned.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1089764"/>
            <a:ext cx="5181600" cy="540311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start?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/>
              <a:t>Cefepime</a:t>
            </a:r>
          </a:p>
          <a:p>
            <a:r>
              <a:rPr lang="en-US" dirty="0"/>
              <a:t>Vancomycin</a:t>
            </a:r>
          </a:p>
          <a:p>
            <a:r>
              <a:rPr lang="en-US" dirty="0"/>
              <a:t>Levofloxacin</a:t>
            </a:r>
          </a:p>
        </p:txBody>
      </p:sp>
    </p:spTree>
    <p:extLst>
      <p:ext uri="{BB962C8B-B14F-4D97-AF65-F5344CB8AC3E}">
        <p14:creationId xmlns:p14="http://schemas.microsoft.com/office/powerpoint/2010/main" val="971102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2a: UTI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35-year-old cisgender woman with no PMH presents to the ED with fevers, chills, flank pain, and dysuria. </a:t>
            </a:r>
          </a:p>
          <a:p>
            <a:pPr marL="0" indent="0">
              <a:buNone/>
            </a:pPr>
            <a:r>
              <a:rPr lang="en-US" dirty="0"/>
              <a:t>A urinalysis is positive, and a urine culture is pending.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is diagnosed with </a:t>
            </a:r>
            <a:r>
              <a:rPr lang="en-US" dirty="0">
                <a:solidFill>
                  <a:srgbClr val="FF0000"/>
                </a:solidFill>
              </a:rPr>
              <a:t>pyelonephritis</a:t>
            </a:r>
            <a:r>
              <a:rPr lang="en-US" dirty="0"/>
              <a:t>, and admission is planned.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1089764"/>
            <a:ext cx="5181600" cy="540311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start?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Ceftriaxone</a:t>
            </a:r>
          </a:p>
          <a:p>
            <a:r>
              <a:rPr lang="en-US" dirty="0"/>
              <a:t>Cefepime</a:t>
            </a:r>
          </a:p>
          <a:p>
            <a:r>
              <a:rPr lang="en-US" dirty="0"/>
              <a:t>Vancomycin</a:t>
            </a:r>
          </a:p>
          <a:p>
            <a:r>
              <a:rPr lang="en-US" dirty="0"/>
              <a:t>Levofloxacin</a:t>
            </a:r>
          </a:p>
        </p:txBody>
      </p:sp>
    </p:spTree>
    <p:extLst>
      <p:ext uri="{BB962C8B-B14F-4D97-AF65-F5344CB8AC3E}">
        <p14:creationId xmlns:p14="http://schemas.microsoft.com/office/powerpoint/2010/main" val="436669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B6B9E00-C436-4C92-B550-455DFD3A9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65" y="456721"/>
            <a:ext cx="11852869" cy="594455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F8B4B0D-129A-4D60-AC12-3C67CCEA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2" y="518879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Ceftriaxone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501923-2F75-418A-8A09-B8FEC0D73736}"/>
              </a:ext>
            </a:extLst>
          </p:cNvPr>
          <p:cNvSpPr txBox="1"/>
          <p:nvPr/>
        </p:nvSpPr>
        <p:spPr>
          <a:xfrm>
            <a:off x="7914333" y="3846734"/>
            <a:ext cx="4269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What UTI pathogens does 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ceftriaxone cover? </a:t>
            </a: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err="1">
                <a:solidFill>
                  <a:srgbClr val="FF0000"/>
                </a:solidFill>
              </a:rPr>
              <a:t>Uropathogenic</a:t>
            </a:r>
            <a:r>
              <a:rPr lang="en-US" sz="2000" i="1" dirty="0">
                <a:solidFill>
                  <a:srgbClr val="FF0000"/>
                </a:solidFill>
              </a:rPr>
              <a:t> E coli </a:t>
            </a:r>
            <a:r>
              <a:rPr lang="en-US" sz="2000" dirty="0">
                <a:solidFill>
                  <a:srgbClr val="FF0000"/>
                </a:solidFill>
              </a:rPr>
              <a:t>(~75%!)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Klebsiella </a:t>
            </a:r>
            <a:r>
              <a:rPr lang="en-US" sz="2000" dirty="0">
                <a:solidFill>
                  <a:srgbClr val="FF0000"/>
                </a:solidFill>
              </a:rPr>
              <a:t>(6%)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Proteus </a:t>
            </a:r>
            <a:r>
              <a:rPr lang="en-US" sz="2000" dirty="0">
                <a:solidFill>
                  <a:srgbClr val="FF0000"/>
                </a:solidFill>
              </a:rPr>
              <a:t>(6%)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Staph saprophyticus </a:t>
            </a:r>
            <a:r>
              <a:rPr lang="en-US" sz="2000" dirty="0">
                <a:solidFill>
                  <a:srgbClr val="FF0000"/>
                </a:solidFill>
              </a:rPr>
              <a:t>(6%)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Group B strep </a:t>
            </a:r>
            <a:r>
              <a:rPr lang="en-US" sz="2000" dirty="0">
                <a:solidFill>
                  <a:srgbClr val="FF0000"/>
                </a:solidFill>
              </a:rPr>
              <a:t>(3%)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1BFCD6-695E-492E-B91A-5FC765F20F02}"/>
              </a:ext>
            </a:extLst>
          </p:cNvPr>
          <p:cNvSpPr txBox="1"/>
          <p:nvPr/>
        </p:nvSpPr>
        <p:spPr>
          <a:xfrm>
            <a:off x="334376" y="6444208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313109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Urinary Tract Infection (UTI)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325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inpatient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UTI in a patient without risk factors for resistance*,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ceftriaxone.</a:t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20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 *Risk factors: recent urologic procedure, history of MDRO, etc.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202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2b: UTI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35-year-old cisgender woman presents to her primary care physician (PCP) with fevers, chills, flank pain, and dysuria. </a:t>
            </a:r>
          </a:p>
          <a:p>
            <a:pPr marL="0" indent="0">
              <a:buNone/>
            </a:pPr>
            <a:r>
              <a:rPr lang="en-US" dirty="0"/>
              <a:t>A urinalysis is positive, and a urine culture is pending.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is diagnosed with </a:t>
            </a:r>
            <a:r>
              <a:rPr lang="en-US" dirty="0">
                <a:solidFill>
                  <a:srgbClr val="FF0000"/>
                </a:solidFill>
              </a:rPr>
              <a:t>pyelonephritis</a:t>
            </a:r>
            <a:r>
              <a:rPr lang="en-US" dirty="0"/>
              <a:t>, and of course you give a dose of ceftriaxone in the office. </a:t>
            </a:r>
            <a:br>
              <a:rPr lang="en-US" dirty="0"/>
            </a:br>
            <a:r>
              <a:rPr lang="en-US" dirty="0"/>
              <a:t>Discharge to home is planned. 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526" y="773852"/>
            <a:ext cx="5181600" cy="5403111"/>
          </a:xfrm>
          <a:ln w="381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send to her pharmacy?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/>
              <a:t>Ciprofloxacin</a:t>
            </a:r>
          </a:p>
          <a:p>
            <a:r>
              <a:rPr lang="en-US" dirty="0"/>
              <a:t>Amoxicillin</a:t>
            </a:r>
          </a:p>
        </p:txBody>
      </p:sp>
    </p:spTree>
    <p:extLst>
      <p:ext uri="{BB962C8B-B14F-4D97-AF65-F5344CB8AC3E}">
        <p14:creationId xmlns:p14="http://schemas.microsoft.com/office/powerpoint/2010/main" val="428592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BC790-5C57-465E-9A44-B6BC6FB8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FFE0A-6744-4646-BDD9-B297C7074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give you tools to strategically select antibiotics for the “BIG 3” infections: pneumonia, UTI, and cellulitis </a:t>
            </a:r>
          </a:p>
          <a:p>
            <a:r>
              <a:rPr lang="en-US" dirty="0"/>
              <a:t>To “flip the narrative” – and focus on the most frequently utilized antibiotics and their spectrum (rather than review them all)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Today we will NOT discuss</a:t>
            </a:r>
            <a:r>
              <a:rPr lang="en-US" dirty="0"/>
              <a:t>: </a:t>
            </a:r>
          </a:p>
          <a:p>
            <a:r>
              <a:rPr lang="en-US" dirty="0"/>
              <a:t>Antibiotic mechanism of action</a:t>
            </a:r>
          </a:p>
          <a:p>
            <a:r>
              <a:rPr lang="en-US" dirty="0"/>
              <a:t>Drug dosing </a:t>
            </a:r>
          </a:p>
          <a:p>
            <a:r>
              <a:rPr lang="en-US" dirty="0"/>
              <a:t>Duration of therapy </a:t>
            </a:r>
          </a:p>
        </p:txBody>
      </p:sp>
    </p:spTree>
    <p:extLst>
      <p:ext uri="{BB962C8B-B14F-4D97-AF65-F5344CB8AC3E}">
        <p14:creationId xmlns:p14="http://schemas.microsoft.com/office/powerpoint/2010/main" val="96916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2b: UTI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35-year-old cisgender woman presents to her primary care physician (PCP) with fevers, chills, flank pain, and dysuria. </a:t>
            </a:r>
          </a:p>
          <a:p>
            <a:pPr marL="0" indent="0">
              <a:buNone/>
            </a:pPr>
            <a:r>
              <a:rPr lang="en-US" dirty="0"/>
              <a:t>A urinalysis is positive, and a urine culture is pending.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is diagnosed with </a:t>
            </a:r>
            <a:r>
              <a:rPr lang="en-US" dirty="0">
                <a:solidFill>
                  <a:srgbClr val="FF0000"/>
                </a:solidFill>
              </a:rPr>
              <a:t>pyelonephritis</a:t>
            </a:r>
            <a:r>
              <a:rPr lang="en-US" dirty="0"/>
              <a:t>, and of course you give a dose of ceftriaxone in the office. </a:t>
            </a:r>
            <a:br>
              <a:rPr lang="en-US" dirty="0"/>
            </a:br>
            <a:r>
              <a:rPr lang="en-US" dirty="0"/>
              <a:t>Discharge to home is planned.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526" y="773852"/>
            <a:ext cx="5181600" cy="5403111"/>
          </a:xfrm>
          <a:ln w="381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send to her pharmacy?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>
                <a:highlight>
                  <a:srgbClr val="FFFF00"/>
                </a:highlight>
              </a:rPr>
              <a:t>Ciprofloxacin</a:t>
            </a:r>
          </a:p>
          <a:p>
            <a:r>
              <a:rPr lang="en-US" dirty="0"/>
              <a:t>Amoxicillin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736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22C57FC-C0AE-4531-A91D-BAC4BDFD8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89" y="328688"/>
            <a:ext cx="10896600" cy="65293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FA72E23-3E50-44F5-A45F-4FDCE4FCBB4D}"/>
              </a:ext>
            </a:extLst>
          </p:cNvPr>
          <p:cNvSpPr/>
          <p:nvPr/>
        </p:nvSpPr>
        <p:spPr>
          <a:xfrm>
            <a:off x="2918565" y="328688"/>
            <a:ext cx="4709786" cy="18758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D4696F-9CA6-4C67-AA1A-38F99EB53974}"/>
              </a:ext>
            </a:extLst>
          </p:cNvPr>
          <p:cNvSpPr/>
          <p:nvPr/>
        </p:nvSpPr>
        <p:spPr>
          <a:xfrm>
            <a:off x="647700" y="5665694"/>
            <a:ext cx="10647829" cy="1207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60A139-CC36-4B6C-8D1E-40443F5BFA78}"/>
              </a:ext>
            </a:extLst>
          </p:cNvPr>
          <p:cNvSpPr txBox="1"/>
          <p:nvPr/>
        </p:nvSpPr>
        <p:spPr>
          <a:xfrm>
            <a:off x="3450611" y="5205873"/>
            <a:ext cx="4413956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Additional benefits of FQ: </a:t>
            </a: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High bioavailability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Excellent renal penetration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Can be safely used in bacteremia (PO)</a:t>
            </a:r>
          </a:p>
        </p:txBody>
      </p:sp>
    </p:spTree>
    <p:extLst>
      <p:ext uri="{BB962C8B-B14F-4D97-AF65-F5344CB8AC3E}">
        <p14:creationId xmlns:p14="http://schemas.microsoft.com/office/powerpoint/2010/main" val="29622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Urinary Tract Infection (UTI)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325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inpatien</a:t>
            </a:r>
            <a:r>
              <a:rPr lang="en-US" sz="2800" dirty="0">
                <a:solidFill>
                  <a:srgbClr val="FF0000"/>
                </a:solidFill>
                <a:latin typeface="Calibri" panose="020F0502020204030204"/>
              </a:rPr>
              <a:t>t pyelonephritis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a patient without risk factors for resistance*,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ceftriaxone.</a:t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24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 *Risk factors: recent urologic procedure, history of MDRO, etc.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41E567-4DBC-41B4-86E2-BA4519B4C7BC}"/>
              </a:ext>
            </a:extLst>
          </p:cNvPr>
          <p:cNvSpPr/>
          <p:nvPr/>
        </p:nvSpPr>
        <p:spPr>
          <a:xfrm>
            <a:off x="609598" y="3395460"/>
            <a:ext cx="10515601" cy="11514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outpatient pyelonephritis</a:t>
            </a: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ciprofloxacin or levofloxacin.</a:t>
            </a:r>
            <a:br>
              <a:rPr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Excellent bioavailability </a:t>
            </a:r>
            <a:r>
              <a:rPr lang="en-US" sz="24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  <a:t>and kidney penetration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64578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2c: UTI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35-year-old cisgender woman presents to her primary care physician (PCP) with urinary frequency, urgency, dysuria, and suprapubic pain. </a:t>
            </a:r>
          </a:p>
          <a:p>
            <a:pPr marL="0" indent="0">
              <a:buNone/>
            </a:pPr>
            <a:r>
              <a:rPr lang="en-US" dirty="0"/>
              <a:t>A urinalysis is positive, and a urine culture is pending.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is diagnosed with </a:t>
            </a:r>
            <a:r>
              <a:rPr lang="en-US" dirty="0">
                <a:solidFill>
                  <a:srgbClr val="FF0000"/>
                </a:solidFill>
              </a:rPr>
              <a:t>cystitis</a:t>
            </a:r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727444"/>
            <a:ext cx="5181600" cy="566083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start?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/>
              <a:t>Levofloxacin</a:t>
            </a:r>
          </a:p>
          <a:p>
            <a:r>
              <a:rPr lang="en-US" dirty="0"/>
              <a:t>Doxycycline</a:t>
            </a:r>
          </a:p>
          <a:p>
            <a:r>
              <a:rPr lang="en-US" dirty="0"/>
              <a:t>Nitrofurantoin</a:t>
            </a:r>
          </a:p>
        </p:txBody>
      </p:sp>
    </p:spTree>
    <p:extLst>
      <p:ext uri="{BB962C8B-B14F-4D97-AF65-F5344CB8AC3E}">
        <p14:creationId xmlns:p14="http://schemas.microsoft.com/office/powerpoint/2010/main" val="3700678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2c: UTI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35-year-old cisgender woman presents to her primary care physician (PCP) with urinary frequency, urgency, dysuria, and suprapubic pain. </a:t>
            </a:r>
          </a:p>
          <a:p>
            <a:pPr marL="0" indent="0">
              <a:buNone/>
            </a:pPr>
            <a:r>
              <a:rPr lang="en-US" dirty="0"/>
              <a:t>A urinalysis is positive, and a urine culture is pending.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is diagnosed with </a:t>
            </a:r>
            <a:r>
              <a:rPr lang="en-US" dirty="0">
                <a:solidFill>
                  <a:srgbClr val="FF0000"/>
                </a:solidFill>
              </a:rPr>
              <a:t>cystitis</a:t>
            </a:r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727444"/>
            <a:ext cx="5181600" cy="566083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antibiotic would you start?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Levofloxacin</a:t>
            </a:r>
          </a:p>
          <a:p>
            <a:r>
              <a:rPr lang="en-US" dirty="0"/>
              <a:t>Doxycycline</a:t>
            </a:r>
          </a:p>
          <a:p>
            <a:r>
              <a:rPr lang="en-US" dirty="0">
                <a:highlight>
                  <a:srgbClr val="FFFF00"/>
                </a:highlight>
              </a:rPr>
              <a:t>Nitrofurantoin</a:t>
            </a:r>
          </a:p>
        </p:txBody>
      </p:sp>
    </p:spTree>
    <p:extLst>
      <p:ext uri="{BB962C8B-B14F-4D97-AF65-F5344CB8AC3E}">
        <p14:creationId xmlns:p14="http://schemas.microsoft.com/office/powerpoint/2010/main" val="3200405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68E-8CA0-5C41-92FB-DD6DE45C6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Empiric Cystitis Treatment: 3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EA3B-AB42-7249-B4C5-4215EB7C1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2729" y="1798875"/>
            <a:ext cx="6095997" cy="4879835"/>
          </a:xfrm>
        </p:spPr>
        <p:txBody>
          <a:bodyPr>
            <a:normAutofit/>
          </a:bodyPr>
          <a:lstStyle/>
          <a:p>
            <a:r>
              <a:rPr lang="en-US" u="sng" dirty="0"/>
              <a:t>Nitrofurantoin </a:t>
            </a:r>
          </a:p>
          <a:p>
            <a:pPr lvl="1"/>
            <a:r>
              <a:rPr lang="en-US" dirty="0"/>
              <a:t>Caution with use in elderly or GFR &lt; 30</a:t>
            </a:r>
          </a:p>
          <a:p>
            <a:pPr lvl="1"/>
            <a:r>
              <a:rPr lang="en-US" dirty="0"/>
              <a:t>CAUTION IN UPPER TRACT DISEASE – Does not penetrate kidneys </a:t>
            </a:r>
          </a:p>
          <a:p>
            <a:r>
              <a:rPr lang="en-US" u="sng" dirty="0"/>
              <a:t>Fosfomycin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Expensive!</a:t>
            </a:r>
          </a:p>
          <a:p>
            <a:pPr lvl="1"/>
            <a:r>
              <a:rPr lang="en-US" dirty="0"/>
              <a:t>Typically not used for upper tract disease (though data here is evolving!)</a:t>
            </a:r>
          </a:p>
          <a:p>
            <a:r>
              <a:rPr lang="en-US" u="sng" dirty="0"/>
              <a:t>TMP/SMX </a:t>
            </a:r>
          </a:p>
        </p:txBody>
      </p:sp>
    </p:spTree>
    <p:extLst>
      <p:ext uri="{BB962C8B-B14F-4D97-AF65-F5344CB8AC3E}">
        <p14:creationId xmlns:p14="http://schemas.microsoft.com/office/powerpoint/2010/main" val="3282832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C7C7AC-4BF6-4098-9292-2C1C0CECC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28" y="260582"/>
            <a:ext cx="11352144" cy="6336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9A9EE3-1F54-447C-B3F4-1408FE550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527185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Trimethoprim-Sulfamethoxazole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(i.e. “Bactrim” or “TMP-SMX”)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308181-F77F-4B2D-B924-346BC2B81AED}"/>
              </a:ext>
            </a:extLst>
          </p:cNvPr>
          <p:cNvSpPr txBox="1"/>
          <p:nvPr/>
        </p:nvSpPr>
        <p:spPr>
          <a:xfrm>
            <a:off x="8136307" y="3688815"/>
            <a:ext cx="4269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Keep in mind the common UTI pathogens: </a:t>
            </a: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err="1">
                <a:solidFill>
                  <a:srgbClr val="FF0000"/>
                </a:solidFill>
              </a:rPr>
              <a:t>Uropathogenic</a:t>
            </a:r>
            <a:r>
              <a:rPr lang="en-US" sz="2000" i="1" dirty="0">
                <a:solidFill>
                  <a:srgbClr val="FF0000"/>
                </a:solidFill>
              </a:rPr>
              <a:t> E coli </a:t>
            </a:r>
            <a:r>
              <a:rPr lang="en-US" sz="2000" dirty="0">
                <a:solidFill>
                  <a:srgbClr val="FF0000"/>
                </a:solidFill>
              </a:rPr>
              <a:t>(~75%!)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Klebsiella </a:t>
            </a:r>
            <a:r>
              <a:rPr lang="en-US" sz="2000" dirty="0">
                <a:solidFill>
                  <a:srgbClr val="FF0000"/>
                </a:solidFill>
              </a:rPr>
              <a:t>(6%)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Proteus </a:t>
            </a:r>
            <a:r>
              <a:rPr lang="en-US" sz="2000" dirty="0">
                <a:solidFill>
                  <a:srgbClr val="FF0000"/>
                </a:solidFill>
              </a:rPr>
              <a:t>(6%)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Staph saprophyticus </a:t>
            </a:r>
            <a:r>
              <a:rPr lang="en-US" sz="2000" dirty="0">
                <a:solidFill>
                  <a:srgbClr val="FF0000"/>
                </a:solidFill>
              </a:rPr>
              <a:t>(6%)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</a:rPr>
              <a:t>Group B strep </a:t>
            </a:r>
            <a:r>
              <a:rPr lang="en-US" sz="2000" dirty="0">
                <a:solidFill>
                  <a:srgbClr val="FF0000"/>
                </a:solidFill>
              </a:rPr>
              <a:t>(3%)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9A9886-5442-4478-8E4F-473890AC2D59}"/>
              </a:ext>
            </a:extLst>
          </p:cNvPr>
          <p:cNvSpPr txBox="1"/>
          <p:nvPr/>
        </p:nvSpPr>
        <p:spPr>
          <a:xfrm>
            <a:off x="370234" y="6533853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248647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68E-8CA0-5C41-92FB-DD6DE45C6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Empiric Cystitis Treatment: 3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EA3B-AB42-7249-B4C5-4215EB7C1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227" y="1798875"/>
            <a:ext cx="5344182" cy="4879835"/>
          </a:xfrm>
        </p:spPr>
        <p:txBody>
          <a:bodyPr>
            <a:normAutofit/>
          </a:bodyPr>
          <a:lstStyle/>
          <a:p>
            <a:r>
              <a:rPr lang="en-US" u="sng" dirty="0"/>
              <a:t>Nitrofurantoin </a:t>
            </a:r>
          </a:p>
          <a:p>
            <a:pPr lvl="1"/>
            <a:r>
              <a:rPr lang="en-US" dirty="0"/>
              <a:t>Caution in the elderly or GFR &lt; 30</a:t>
            </a:r>
          </a:p>
          <a:p>
            <a:pPr lvl="1"/>
            <a:r>
              <a:rPr lang="en-US" dirty="0"/>
              <a:t>CAUTION IN UPPER TRACT DISEASE – Does not penetrate kidneys </a:t>
            </a:r>
          </a:p>
          <a:p>
            <a:r>
              <a:rPr lang="en-US" u="sng" dirty="0"/>
              <a:t>Fosfomycin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Expensive!</a:t>
            </a:r>
          </a:p>
          <a:p>
            <a:pPr lvl="1"/>
            <a:r>
              <a:rPr lang="en-US" dirty="0"/>
              <a:t>Typically not used for upper tract disease (though data here is evolving!)</a:t>
            </a:r>
          </a:p>
          <a:p>
            <a:r>
              <a:rPr lang="en-US" u="sng" dirty="0"/>
              <a:t>TMP/SMX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CAUTION with resistance &gt;20%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7DFB65-804E-455A-A182-77540F534D20}"/>
              </a:ext>
            </a:extLst>
          </p:cNvPr>
          <p:cNvGrpSpPr/>
          <p:nvPr/>
        </p:nvGrpSpPr>
        <p:grpSpPr>
          <a:xfrm>
            <a:off x="5541409" y="1978581"/>
            <a:ext cx="6400797" cy="4058154"/>
            <a:chOff x="5008188" y="1567741"/>
            <a:chExt cx="7183812" cy="471366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291CFE5-687A-4A1F-B45D-A10433BD0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08188" y="1686490"/>
              <a:ext cx="4181932" cy="459491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701F9A1-D9E6-455A-AB5C-F33668BC88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74336"/>
            <a:stretch/>
          </p:blipFill>
          <p:spPr>
            <a:xfrm>
              <a:off x="9190120" y="1567743"/>
              <a:ext cx="1500940" cy="468530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45A0A41-9BA4-4DEA-8EF3-EA33BD31BE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4336"/>
            <a:stretch/>
          </p:blipFill>
          <p:spPr>
            <a:xfrm>
              <a:off x="10691060" y="1567741"/>
              <a:ext cx="1500940" cy="4685302"/>
            </a:xfrm>
            <a:prstGeom prst="rect">
              <a:avLst/>
            </a:prstGeom>
          </p:spPr>
        </p:pic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06D90FE0-3EF0-4FB0-8D9C-C8CA010A0CF3}"/>
              </a:ext>
            </a:extLst>
          </p:cNvPr>
          <p:cNvSpPr/>
          <p:nvPr/>
        </p:nvSpPr>
        <p:spPr>
          <a:xfrm>
            <a:off x="8851858" y="5489098"/>
            <a:ext cx="3340142" cy="5841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3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68E-8CA0-5C41-92FB-DD6DE45C6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Empiric Cystitis Treatment: 3 Options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D616783C-8835-4DA1-89FE-C9EE36066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2929" y="1485106"/>
            <a:ext cx="5181600" cy="5007769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Cipro isn’t on the list! Why do you think that is?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Too much resistance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Too expensive</a:t>
            </a:r>
          </a:p>
          <a:p>
            <a:r>
              <a:rPr lang="en-US" dirty="0"/>
              <a:t>Too many side effects</a:t>
            </a:r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1ED5C2-C59B-4B4F-9498-6D0C4199A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1503"/>
            <a:ext cx="5181600" cy="5007769"/>
          </a:xfrm>
        </p:spPr>
        <p:txBody>
          <a:bodyPr>
            <a:normAutofit/>
          </a:bodyPr>
          <a:lstStyle/>
          <a:p>
            <a:r>
              <a:rPr lang="en-US" u="sng" dirty="0"/>
              <a:t>Nitrofurantoin </a:t>
            </a:r>
          </a:p>
          <a:p>
            <a:pPr lvl="1"/>
            <a:r>
              <a:rPr lang="en-US" dirty="0"/>
              <a:t>Caution in elderly or GFR &lt; 30</a:t>
            </a:r>
          </a:p>
          <a:p>
            <a:pPr lvl="1"/>
            <a:r>
              <a:rPr lang="en-US" dirty="0"/>
              <a:t>CAUTION IN UPPER TRACT DISEASE – Does not penetrate kidneys </a:t>
            </a:r>
          </a:p>
          <a:p>
            <a:r>
              <a:rPr lang="en-US" u="sng" dirty="0"/>
              <a:t>Fosfomycin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Expensive!</a:t>
            </a:r>
          </a:p>
          <a:p>
            <a:pPr lvl="1"/>
            <a:r>
              <a:rPr lang="en-US" dirty="0"/>
              <a:t>Typically not used for upper tract disease (though data here is evolving!)</a:t>
            </a:r>
          </a:p>
          <a:p>
            <a:r>
              <a:rPr lang="en-US" u="sng" dirty="0"/>
              <a:t>TMP/SMX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CAUTION with resistance &gt;20%</a:t>
            </a:r>
          </a:p>
        </p:txBody>
      </p:sp>
    </p:spTree>
    <p:extLst>
      <p:ext uri="{BB962C8B-B14F-4D97-AF65-F5344CB8AC3E}">
        <p14:creationId xmlns:p14="http://schemas.microsoft.com/office/powerpoint/2010/main" val="10405210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68E-8CA0-5C41-92FB-DD6DE45C6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Empiric Cystitis Treatment: 3 Options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D616783C-8835-4DA1-89FE-C9EE36066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2929" y="1485106"/>
            <a:ext cx="5181600" cy="5007769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Cipro isn’t on the list! Why do you think that is?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Too much resistance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/>
              <a:t>Too expensive</a:t>
            </a:r>
          </a:p>
          <a:p>
            <a:r>
              <a:rPr lang="en-US" dirty="0">
                <a:highlight>
                  <a:srgbClr val="FFFF00"/>
                </a:highlight>
              </a:rPr>
              <a:t>Too many side effects</a:t>
            </a:r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1ED5C2-C59B-4B4F-9498-6D0C4199A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1504"/>
            <a:ext cx="5181600" cy="5007768"/>
          </a:xfrm>
        </p:spPr>
        <p:txBody>
          <a:bodyPr>
            <a:normAutofit/>
          </a:bodyPr>
          <a:lstStyle/>
          <a:p>
            <a:r>
              <a:rPr lang="en-US" u="sng" dirty="0"/>
              <a:t>Nitrofurantoin </a:t>
            </a:r>
          </a:p>
          <a:p>
            <a:pPr lvl="1"/>
            <a:r>
              <a:rPr lang="en-US" dirty="0"/>
              <a:t>Caution in elderly or GFR &lt; 30</a:t>
            </a:r>
          </a:p>
          <a:p>
            <a:pPr lvl="1"/>
            <a:r>
              <a:rPr lang="en-US" dirty="0"/>
              <a:t>CAUTION IN UPPER TRACT DISEASE – Does not penetrate kidneys </a:t>
            </a:r>
          </a:p>
          <a:p>
            <a:r>
              <a:rPr lang="en-US" u="sng" dirty="0"/>
              <a:t>Fosfomycin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Expensive!</a:t>
            </a:r>
          </a:p>
          <a:p>
            <a:pPr lvl="1"/>
            <a:r>
              <a:rPr lang="en-US" dirty="0"/>
              <a:t>Typically not used for upper tract disease (though data here is evolving!)</a:t>
            </a:r>
          </a:p>
          <a:p>
            <a:r>
              <a:rPr lang="en-US" u="sng" dirty="0"/>
              <a:t>TMP/SMX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CAUTION with resistance &gt;20%</a:t>
            </a:r>
          </a:p>
        </p:txBody>
      </p:sp>
    </p:spTree>
    <p:extLst>
      <p:ext uri="{BB962C8B-B14F-4D97-AF65-F5344CB8AC3E}">
        <p14:creationId xmlns:p14="http://schemas.microsoft.com/office/powerpoint/2010/main" val="146871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F97E860-BBBB-4DB8-A51B-BBA0ABF9A172}"/>
              </a:ext>
            </a:extLst>
          </p:cNvPr>
          <p:cNvSpPr txBox="1"/>
          <p:nvPr/>
        </p:nvSpPr>
        <p:spPr>
          <a:xfrm>
            <a:off x="334376" y="6444208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000208-9BA0-4E0D-AA4D-0C8D84030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376" y="201603"/>
            <a:ext cx="11534892" cy="624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369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Urinary Tract Infection (UTI)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325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inpatien</a:t>
            </a:r>
            <a:r>
              <a:rPr lang="en-US" sz="2800" dirty="0">
                <a:solidFill>
                  <a:srgbClr val="FF0000"/>
                </a:solidFill>
                <a:latin typeface="Calibri" panose="020F0502020204030204"/>
              </a:rPr>
              <a:t>t pyelonephritis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a patient without risk factors for resistance*,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ceftriaxone.</a:t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24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 *Risk factors: recent urologic procedure, history of MDRO,  etc.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6FE93E-C5AC-4C41-B633-97127D39C7ED}"/>
              </a:ext>
            </a:extLst>
          </p:cNvPr>
          <p:cNvSpPr/>
          <p:nvPr/>
        </p:nvSpPr>
        <p:spPr>
          <a:xfrm>
            <a:off x="609597" y="4824719"/>
            <a:ext cx="10515601" cy="16681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For </a:t>
            </a:r>
            <a:r>
              <a:rPr lang="en-US" sz="2800" dirty="0">
                <a:solidFill>
                  <a:srgbClr val="FF0000"/>
                </a:solidFill>
                <a:latin typeface="Calibri" panose="020F0502020204030204"/>
              </a:rPr>
              <a:t>cystitis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, use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fosfomycin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or nitrofurantoin.</a:t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24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 AVOID fluoroquinolones unless no other options </a:t>
            </a:r>
            <a:br>
              <a:rPr lang="en-US" sz="24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</a:br>
            <a:r>
              <a:rPr lang="en-US" sz="24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 AVOID empiric </a:t>
            </a:r>
            <a:r>
              <a:rPr lang="en-US" sz="2400" dirty="0" err="1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bactrim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if local E coli resistance &gt; 20%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41E567-4DBC-41B4-86E2-BA4519B4C7BC}"/>
              </a:ext>
            </a:extLst>
          </p:cNvPr>
          <p:cNvSpPr/>
          <p:nvPr/>
        </p:nvSpPr>
        <p:spPr>
          <a:xfrm>
            <a:off x="609598" y="3395460"/>
            <a:ext cx="10515601" cy="12504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outpatient pyelonephritis</a:t>
            </a: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ciprofloxacin or levofloxacin.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Excellent bioavailability and kidney penetration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3646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42508D-660F-43A0-A8C9-245A9E5E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3: Skin and Soft Tissue Infection (SSTI)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88E4A-222A-4141-955F-9C8997C826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445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3: SSTI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75-year-old patient presents to the ED after a fall with abrasion on the right lower extremity, followed by development of pain and swelling. </a:t>
            </a:r>
          </a:p>
          <a:p>
            <a:pPr marL="0" indent="0">
              <a:buNone/>
            </a:pPr>
            <a:r>
              <a:rPr lang="en-US" dirty="0"/>
              <a:t>The exam is notable for unilateral erythema, edema, and tenderness to palpation.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cellulitis</a:t>
            </a:r>
            <a:r>
              <a:rPr lang="en-US" dirty="0"/>
              <a:t>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727444"/>
            <a:ext cx="5181600" cy="566083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ED starts vancomycin + ceftriaxone, and they are admitted. How would you narrow antibiotic therapy?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/>
              <a:t>Vancomycin</a:t>
            </a:r>
          </a:p>
          <a:p>
            <a:r>
              <a:rPr lang="en-US" dirty="0"/>
              <a:t>Cefazolin</a:t>
            </a:r>
          </a:p>
        </p:txBody>
      </p:sp>
    </p:spTree>
    <p:extLst>
      <p:ext uri="{BB962C8B-B14F-4D97-AF65-F5344CB8AC3E}">
        <p14:creationId xmlns:p14="http://schemas.microsoft.com/office/powerpoint/2010/main" val="16123310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3: SSTI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75-year-old patient presents to the ED after a fall with abrasion on the right lower extremity, followed by development of pain and swelling. </a:t>
            </a:r>
          </a:p>
          <a:p>
            <a:pPr marL="0" indent="0">
              <a:buNone/>
            </a:pPr>
            <a:r>
              <a:rPr lang="en-US" dirty="0"/>
              <a:t>The exam is notable for unilateral erythema, edema, and tenderness to palpation.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cellulitis</a:t>
            </a:r>
            <a:r>
              <a:rPr lang="en-US" dirty="0"/>
              <a:t>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727444"/>
            <a:ext cx="5181600" cy="566083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ED starts vancomycin + ceftriaxone, and they are admitted. How would you narrow antibiotic therapy?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Ceftriaxone</a:t>
            </a:r>
          </a:p>
          <a:p>
            <a:r>
              <a:rPr lang="en-US" dirty="0"/>
              <a:t>Vancomycin</a:t>
            </a:r>
          </a:p>
          <a:p>
            <a:r>
              <a:rPr lang="en-US" dirty="0">
                <a:highlight>
                  <a:srgbClr val="FFFF00"/>
                </a:highlight>
              </a:rPr>
              <a:t>Cefazolin</a:t>
            </a:r>
          </a:p>
        </p:txBody>
      </p:sp>
    </p:spTree>
    <p:extLst>
      <p:ext uri="{BB962C8B-B14F-4D97-AF65-F5344CB8AC3E}">
        <p14:creationId xmlns:p14="http://schemas.microsoft.com/office/powerpoint/2010/main" val="12165780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79D2BC-5AB0-4984-BE4E-9C256A9142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6105" y="267727"/>
            <a:ext cx="11679790" cy="632254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306922-43AA-47B3-A3CF-84B2EBEA0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82" y="51673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Cefazolin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D677CD-67D4-4E68-B62C-418DE03395D4}"/>
              </a:ext>
            </a:extLst>
          </p:cNvPr>
          <p:cNvSpPr txBox="1"/>
          <p:nvPr/>
        </p:nvSpPr>
        <p:spPr>
          <a:xfrm>
            <a:off x="7720357" y="4043303"/>
            <a:ext cx="3618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An aside: 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Cefazolin is the 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gold standard </a:t>
            </a:r>
            <a:r>
              <a:rPr lang="en-US" sz="2000" b="1" dirty="0">
                <a:solidFill>
                  <a:srgbClr val="FF0000"/>
                </a:solidFill>
              </a:rPr>
              <a:t>for methicillin-susceptible staph aureus (MSSA).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878763-00AC-4400-A6A1-6CF2BAA86423}"/>
              </a:ext>
            </a:extLst>
          </p:cNvPr>
          <p:cNvSpPr txBox="1"/>
          <p:nvPr/>
        </p:nvSpPr>
        <p:spPr>
          <a:xfrm>
            <a:off x="3127091" y="3429000"/>
            <a:ext cx="12730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Good strep !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239EE9-FFE9-4F14-A8D8-227A733EAE87}"/>
              </a:ext>
            </a:extLst>
          </p:cNvPr>
          <p:cNvCxnSpPr>
            <a:cxnSpLocks/>
          </p:cNvCxnSpPr>
          <p:nvPr/>
        </p:nvCxnSpPr>
        <p:spPr>
          <a:xfrm flipV="1">
            <a:off x="4049406" y="3830361"/>
            <a:ext cx="475988" cy="2129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F1BC6D3-318B-4E41-9915-10344592D46F}"/>
              </a:ext>
            </a:extLst>
          </p:cNvPr>
          <p:cNvSpPr txBox="1"/>
          <p:nvPr/>
        </p:nvSpPr>
        <p:spPr>
          <a:xfrm>
            <a:off x="427382" y="6043600"/>
            <a:ext cx="4854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In terms of coverage:  IV cefazolin = PO cephalexin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729DB2-A433-4F94-891D-226419D5625B}"/>
              </a:ext>
            </a:extLst>
          </p:cNvPr>
          <p:cNvSpPr txBox="1"/>
          <p:nvPr/>
        </p:nvSpPr>
        <p:spPr>
          <a:xfrm>
            <a:off x="159886" y="6590273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38959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3: SSTI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5822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non-purulent</a:t>
            </a:r>
            <a:r>
              <a:rPr lang="en-US" sz="2800" dirty="0">
                <a:solidFill>
                  <a:srgbClr val="FF0000"/>
                </a:solidFill>
                <a:latin typeface="Calibri" panose="020F0502020204030204"/>
              </a:rPr>
              <a:t> cellulitis</a:t>
            </a: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, use: </a:t>
            </a:r>
            <a:br>
              <a:rPr lang="en-US" sz="2800" dirty="0">
                <a:solidFill>
                  <a:schemeClr val="tx1"/>
                </a:solidFill>
                <a:latin typeface="Calibri" panose="020F0502020204030204"/>
              </a:rPr>
            </a:br>
            <a:r>
              <a:rPr lang="en-US" sz="28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  <a:t> IV: cefazolin</a:t>
            </a:r>
            <a:br>
              <a:rPr lang="en-US" sz="28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</a:br>
            <a:r>
              <a:rPr lang="en-US" sz="28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  <a:t> PO: cephalexin (“Keflex”)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6630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3b: SSTI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 75-year-old patient presents to the ED after a fall with abrasion on the right lower extremity, followed by development of pain and swelling. </a:t>
            </a:r>
          </a:p>
          <a:p>
            <a:pPr marL="0" indent="0">
              <a:buNone/>
            </a:pPr>
            <a:r>
              <a:rPr lang="en-US" dirty="0"/>
              <a:t>The exam is notable for unilateral erythema, edema, tenderness to palpation, and a fluctuant fluid collection.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cellulitis </a:t>
            </a:r>
            <a:r>
              <a:rPr lang="en-US" dirty="0"/>
              <a:t>with</a:t>
            </a:r>
            <a:r>
              <a:rPr lang="en-US" dirty="0">
                <a:solidFill>
                  <a:srgbClr val="FF0000"/>
                </a:solidFill>
              </a:rPr>
              <a:t> soft tissue abscess</a:t>
            </a:r>
            <a:r>
              <a:rPr lang="en-US" dirty="0"/>
              <a:t>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645458"/>
            <a:ext cx="5181600" cy="5760745"/>
          </a:xfrm>
          <a:ln w="381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ED starts vancomycin + ceftriaxone, and they are admitted. What is the next best step?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Narrow to </a:t>
            </a:r>
            <a:r>
              <a:rPr lang="en-US" dirty="0" err="1"/>
              <a:t>vanco</a:t>
            </a:r>
            <a:r>
              <a:rPr lang="en-US" dirty="0"/>
              <a:t> alone</a:t>
            </a:r>
          </a:p>
          <a:p>
            <a:r>
              <a:rPr lang="en-US" dirty="0"/>
              <a:t>Narrow to ceftriaxone alone</a:t>
            </a:r>
          </a:p>
          <a:p>
            <a:r>
              <a:rPr lang="en-US" dirty="0"/>
              <a:t>I&amp;D the abscess</a:t>
            </a:r>
          </a:p>
          <a:p>
            <a:r>
              <a:rPr lang="en-US" dirty="0"/>
              <a:t>Narrow to </a:t>
            </a:r>
            <a:r>
              <a:rPr lang="en-US" dirty="0" err="1"/>
              <a:t>vanco</a:t>
            </a:r>
            <a:r>
              <a:rPr lang="en-US" dirty="0"/>
              <a:t> + I&amp;D</a:t>
            </a:r>
          </a:p>
          <a:p>
            <a:r>
              <a:rPr lang="en-US" dirty="0"/>
              <a:t>Narrow to ceftriaxone + I&amp;D</a:t>
            </a:r>
          </a:p>
        </p:txBody>
      </p:sp>
    </p:spTree>
    <p:extLst>
      <p:ext uri="{BB962C8B-B14F-4D97-AF65-F5344CB8AC3E}">
        <p14:creationId xmlns:p14="http://schemas.microsoft.com/office/powerpoint/2010/main" val="4745144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3b: SSTI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 75-year-old patient presents to the ED after a fall with abrasion on the right lower extremity, followed by development of pain and swelling. </a:t>
            </a:r>
          </a:p>
          <a:p>
            <a:pPr marL="0" indent="0">
              <a:buNone/>
            </a:pPr>
            <a:r>
              <a:rPr lang="en-US" dirty="0"/>
              <a:t>The exam is notable for unilateral erythema, edema, tenderness to palpation, and a fluctuant fluid collection.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cellulitis </a:t>
            </a:r>
            <a:r>
              <a:rPr lang="en-US" dirty="0"/>
              <a:t>with</a:t>
            </a:r>
            <a:r>
              <a:rPr lang="en-US" dirty="0">
                <a:solidFill>
                  <a:srgbClr val="FF0000"/>
                </a:solidFill>
              </a:rPr>
              <a:t> soft tissue abscess</a:t>
            </a:r>
            <a:r>
              <a:rPr lang="en-US" dirty="0"/>
              <a:t>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727444"/>
            <a:ext cx="5181600" cy="5660830"/>
          </a:xfrm>
          <a:ln w="381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ED starts vancomycin + ceftriaxone, and they are admitted. What is the next best step?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Narrow to </a:t>
            </a:r>
            <a:r>
              <a:rPr lang="en-US" dirty="0" err="1"/>
              <a:t>vanco</a:t>
            </a:r>
            <a:r>
              <a:rPr lang="en-US" dirty="0"/>
              <a:t> alone</a:t>
            </a:r>
          </a:p>
          <a:p>
            <a:r>
              <a:rPr lang="en-US" dirty="0"/>
              <a:t>Narrow to ceftriaxone alone</a:t>
            </a:r>
          </a:p>
          <a:p>
            <a:r>
              <a:rPr lang="en-US" dirty="0"/>
              <a:t>I&amp;D the abscess</a:t>
            </a:r>
          </a:p>
          <a:p>
            <a:r>
              <a:rPr lang="en-US" dirty="0">
                <a:highlight>
                  <a:srgbClr val="FFFF00"/>
                </a:highlight>
              </a:rPr>
              <a:t>Narrow to </a:t>
            </a:r>
            <a:r>
              <a:rPr lang="en-US" dirty="0" err="1">
                <a:highlight>
                  <a:srgbClr val="FFFF00"/>
                </a:highlight>
              </a:rPr>
              <a:t>vanco</a:t>
            </a:r>
            <a:r>
              <a:rPr lang="en-US" dirty="0">
                <a:highlight>
                  <a:srgbClr val="FFFF00"/>
                </a:highlight>
              </a:rPr>
              <a:t> + I&amp;D</a:t>
            </a:r>
          </a:p>
          <a:p>
            <a:r>
              <a:rPr lang="en-US" dirty="0"/>
              <a:t>Narrow to ceftriaxone + I&amp;D</a:t>
            </a:r>
          </a:p>
        </p:txBody>
      </p:sp>
    </p:spTree>
    <p:extLst>
      <p:ext uri="{BB962C8B-B14F-4D97-AF65-F5344CB8AC3E}">
        <p14:creationId xmlns:p14="http://schemas.microsoft.com/office/powerpoint/2010/main" val="16995468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8B908AD-7900-4126-91D7-DAE03B06A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18" y="288860"/>
            <a:ext cx="11531877" cy="6280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CDD8DB-039D-4FD8-BA65-751FDA047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147" y="538769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Vancomycin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C83E24-BF23-4DAE-8315-62EBAF4709FA}"/>
              </a:ext>
            </a:extLst>
          </p:cNvPr>
          <p:cNvSpPr txBox="1"/>
          <p:nvPr/>
        </p:nvSpPr>
        <p:spPr>
          <a:xfrm>
            <a:off x="2134036" y="2893394"/>
            <a:ext cx="2231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MRSA coverage!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06FCDCF-7C1D-4AF4-8AAA-BB45BB722A60}"/>
              </a:ext>
            </a:extLst>
          </p:cNvPr>
          <p:cNvCxnSpPr>
            <a:cxnSpLocks/>
          </p:cNvCxnSpPr>
          <p:nvPr/>
        </p:nvCxnSpPr>
        <p:spPr>
          <a:xfrm flipV="1">
            <a:off x="2931091" y="2636494"/>
            <a:ext cx="0" cy="4950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96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3c: SSTI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 75-year-old patient presents to the ED after a fall with abrasion on the right lower extremity, followed by development of pain and swelling. </a:t>
            </a:r>
          </a:p>
          <a:p>
            <a:pPr marL="0" indent="0">
              <a:buNone/>
            </a:pPr>
            <a:r>
              <a:rPr lang="en-US" dirty="0"/>
              <a:t>The exam is notable for unilateral erythema, edema, tenderness to palpation, and a fluctuant fluid collection.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cellulitis </a:t>
            </a:r>
            <a:r>
              <a:rPr lang="en-US" dirty="0"/>
              <a:t>with</a:t>
            </a:r>
            <a:r>
              <a:rPr lang="en-US" dirty="0">
                <a:solidFill>
                  <a:srgbClr val="FF0000"/>
                </a:solidFill>
              </a:rPr>
              <a:t> soft tissue abscess</a:t>
            </a:r>
            <a:r>
              <a:rPr lang="en-US" dirty="0"/>
              <a:t>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727444"/>
            <a:ext cx="5181600" cy="5660830"/>
          </a:xfrm>
          <a:ln w="381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now ready for discharge. What is the best oral antibiotic option?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Cephalexin</a:t>
            </a:r>
          </a:p>
          <a:p>
            <a:r>
              <a:rPr lang="en-US" dirty="0"/>
              <a:t>Ciprofloxacin</a:t>
            </a:r>
          </a:p>
          <a:p>
            <a:r>
              <a:rPr lang="en-US" dirty="0"/>
              <a:t>TMP-SMX (Bactrim) </a:t>
            </a:r>
          </a:p>
        </p:txBody>
      </p:sp>
    </p:spTree>
    <p:extLst>
      <p:ext uri="{BB962C8B-B14F-4D97-AF65-F5344CB8AC3E}">
        <p14:creationId xmlns:p14="http://schemas.microsoft.com/office/powerpoint/2010/main" val="405864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B6B9E00-C436-4C92-B550-455DFD3A9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65" y="456721"/>
            <a:ext cx="11852869" cy="594455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F8B4B0D-129A-4D60-AC12-3C67CCEA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2" y="518879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Ceftriaxone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BE3FB5-E18C-4025-B662-8B44206D0194}"/>
              </a:ext>
            </a:extLst>
          </p:cNvPr>
          <p:cNvSpPr txBox="1"/>
          <p:nvPr/>
        </p:nvSpPr>
        <p:spPr>
          <a:xfrm>
            <a:off x="334376" y="6444208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1759395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3c: SSTI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 75-year-old patient presents to the ED after a fall with abrasion on the right lower extremity, followed by development of pain and swelling. </a:t>
            </a:r>
          </a:p>
          <a:p>
            <a:pPr marL="0" indent="0">
              <a:buNone/>
            </a:pPr>
            <a:r>
              <a:rPr lang="en-US" dirty="0"/>
              <a:t>The exam is notable for unilateral erythema, edema, tenderness to palpation, and a fluctuant fluid collection.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cellulitis </a:t>
            </a:r>
            <a:r>
              <a:rPr lang="en-US" dirty="0"/>
              <a:t>with</a:t>
            </a:r>
            <a:r>
              <a:rPr lang="en-US" dirty="0">
                <a:solidFill>
                  <a:srgbClr val="FF0000"/>
                </a:solidFill>
              </a:rPr>
              <a:t> soft tissue abscess</a:t>
            </a:r>
            <a:r>
              <a:rPr lang="en-US" dirty="0"/>
              <a:t>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727444"/>
            <a:ext cx="5181600" cy="5660830"/>
          </a:xfrm>
          <a:ln w="381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They are now ready for discharge. What is the best oral antibiotic option?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Cephalexin</a:t>
            </a:r>
          </a:p>
          <a:p>
            <a:r>
              <a:rPr lang="en-US" dirty="0"/>
              <a:t>Ciprofloxacin</a:t>
            </a:r>
          </a:p>
          <a:p>
            <a:r>
              <a:rPr lang="en-US" dirty="0">
                <a:highlight>
                  <a:srgbClr val="FFFF00"/>
                </a:highlight>
              </a:rPr>
              <a:t>TMP-SMX (Bactrim) </a:t>
            </a:r>
          </a:p>
        </p:txBody>
      </p:sp>
    </p:spTree>
    <p:extLst>
      <p:ext uri="{BB962C8B-B14F-4D97-AF65-F5344CB8AC3E}">
        <p14:creationId xmlns:p14="http://schemas.microsoft.com/office/powerpoint/2010/main" val="37978249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C7C7AC-4BF6-4098-9292-2C1C0CECC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28" y="260582"/>
            <a:ext cx="11352144" cy="6336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9A9EE3-1F54-447C-B3F4-1408FE550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527185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Trimethoprim-Sulfamethoxazole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(i.e. “Bactrim” or “TMP-SMX”)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CAC859-85E1-45D5-8608-A6FD4EF4BF53}"/>
              </a:ext>
            </a:extLst>
          </p:cNvPr>
          <p:cNvSpPr txBox="1"/>
          <p:nvPr/>
        </p:nvSpPr>
        <p:spPr>
          <a:xfrm>
            <a:off x="963460" y="2272946"/>
            <a:ext cx="15166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MRSA coverage!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7F585F-3A36-4104-A6B1-2CBFD5BDB0C6}"/>
              </a:ext>
            </a:extLst>
          </p:cNvPr>
          <p:cNvCxnSpPr>
            <a:cxnSpLocks/>
          </p:cNvCxnSpPr>
          <p:nvPr/>
        </p:nvCxnSpPr>
        <p:spPr>
          <a:xfrm flipV="1">
            <a:off x="2392471" y="2310817"/>
            <a:ext cx="640936" cy="4699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F95A02A-37C8-4CC8-9F12-7303D0515AB1}"/>
              </a:ext>
            </a:extLst>
          </p:cNvPr>
          <p:cNvCxnSpPr>
            <a:cxnSpLocks/>
          </p:cNvCxnSpPr>
          <p:nvPr/>
        </p:nvCxnSpPr>
        <p:spPr>
          <a:xfrm flipV="1">
            <a:off x="3989233" y="2310817"/>
            <a:ext cx="0" cy="7831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0F79E65-5ED0-4D74-AF4D-C85BF355936D}"/>
              </a:ext>
            </a:extLst>
          </p:cNvPr>
          <p:cNvSpPr txBox="1"/>
          <p:nvPr/>
        </p:nvSpPr>
        <p:spPr>
          <a:xfrm>
            <a:off x="3318568" y="2780777"/>
            <a:ext cx="15166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Poor strep  coverage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F240DC-9268-4985-92B0-1DB6A19824FD}"/>
              </a:ext>
            </a:extLst>
          </p:cNvPr>
          <p:cNvSpPr txBox="1"/>
          <p:nvPr/>
        </p:nvSpPr>
        <p:spPr>
          <a:xfrm>
            <a:off x="334376" y="6551782"/>
            <a:ext cx="593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credit: Drs David </a:t>
            </a:r>
            <a:r>
              <a:rPr lang="en-US" dirty="0" err="1"/>
              <a:t>Spach</a:t>
            </a:r>
            <a:r>
              <a:rPr lang="en-US" dirty="0"/>
              <a:t> and Paul Pottinger</a:t>
            </a:r>
          </a:p>
        </p:txBody>
      </p:sp>
    </p:spTree>
    <p:extLst>
      <p:ext uri="{BB962C8B-B14F-4D97-AF65-F5344CB8AC3E}">
        <p14:creationId xmlns:p14="http://schemas.microsoft.com/office/powerpoint/2010/main" val="23566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695-704C-4796-A144-ABB50F2B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3: SSTI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2D222-BC05-47F2-8C09-14F49FAB0273}"/>
              </a:ext>
            </a:extLst>
          </p:cNvPr>
          <p:cNvSpPr/>
          <p:nvPr/>
        </p:nvSpPr>
        <p:spPr>
          <a:xfrm>
            <a:off x="609599" y="1846729"/>
            <a:ext cx="10515601" cy="15822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non-purulent</a:t>
            </a:r>
            <a:r>
              <a:rPr lang="en-US" sz="2800" dirty="0">
                <a:solidFill>
                  <a:srgbClr val="FF0000"/>
                </a:solidFill>
                <a:latin typeface="Calibri" panose="020F0502020204030204"/>
              </a:rPr>
              <a:t> cellulitis</a:t>
            </a: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, use: </a:t>
            </a:r>
            <a:br>
              <a:rPr lang="en-US" sz="2800" dirty="0">
                <a:solidFill>
                  <a:schemeClr val="tx1"/>
                </a:solidFill>
                <a:latin typeface="Calibri" panose="020F0502020204030204"/>
              </a:rPr>
            </a:br>
            <a:r>
              <a:rPr lang="en-US" sz="28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  <a:t> IV: cefazolin</a:t>
            </a:r>
            <a:br>
              <a:rPr lang="en-US" sz="28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</a:br>
            <a:r>
              <a:rPr lang="en-US" sz="28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  <a:t> PO: cephalexin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41E567-4DBC-41B4-86E2-BA4519B4C7BC}"/>
              </a:ext>
            </a:extLst>
          </p:cNvPr>
          <p:cNvSpPr/>
          <p:nvPr/>
        </p:nvSpPr>
        <p:spPr>
          <a:xfrm>
            <a:off x="609598" y="3682576"/>
            <a:ext cx="10515601" cy="21420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purulent cellulitis</a:t>
            </a: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use: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IV: vancomycin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PO: trimethoprim-sulfamethoxazole (or doxycycline)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If there is an abscess, drain it!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07980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191D9-CE1A-45A3-B91C-2BC391EB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49351-E42D-4B58-9B14-AB3D88CCC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Ceftriaxone – either with or without another antibiotic – is almost always a great start! </a:t>
            </a:r>
            <a:br>
              <a:rPr lang="en-US" dirty="0"/>
            </a:br>
            <a:endParaRPr lang="en-US" dirty="0"/>
          </a:p>
          <a:p>
            <a:r>
              <a:rPr lang="en-US" dirty="0"/>
              <a:t>Know your resources!</a:t>
            </a:r>
          </a:p>
          <a:p>
            <a:pPr lvl="1"/>
            <a:r>
              <a:rPr lang="en-US" dirty="0"/>
              <a:t>IDSA Guidelines</a:t>
            </a:r>
          </a:p>
          <a:p>
            <a:pPr lvl="1"/>
            <a:r>
              <a:rPr lang="en-US" dirty="0"/>
              <a:t>Quick reference sheets</a:t>
            </a:r>
          </a:p>
          <a:p>
            <a:pPr lvl="1"/>
            <a:r>
              <a:rPr lang="en-US" dirty="0"/>
              <a:t>Hospital- and institution-specific treatment guidelines </a:t>
            </a:r>
          </a:p>
        </p:txBody>
      </p:sp>
    </p:spTree>
    <p:extLst>
      <p:ext uri="{BB962C8B-B14F-4D97-AF65-F5344CB8AC3E}">
        <p14:creationId xmlns:p14="http://schemas.microsoft.com/office/powerpoint/2010/main" val="2396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6BA3783-BEA2-425E-9286-8540D6306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440517"/>
              </p:ext>
            </p:extLst>
          </p:nvPr>
        </p:nvGraphicFramePr>
        <p:xfrm>
          <a:off x="634129" y="1431721"/>
          <a:ext cx="10923741" cy="5156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8539">
                  <a:extLst>
                    <a:ext uri="{9D8B030D-6E8A-4147-A177-3AD203B41FA5}">
                      <a16:colId xmlns:a16="http://schemas.microsoft.com/office/drawing/2014/main" val="1337466059"/>
                    </a:ext>
                  </a:extLst>
                </a:gridCol>
                <a:gridCol w="871665">
                  <a:extLst>
                    <a:ext uri="{9D8B030D-6E8A-4147-A177-3AD203B41FA5}">
                      <a16:colId xmlns:a16="http://schemas.microsoft.com/office/drawing/2014/main" val="488179093"/>
                    </a:ext>
                  </a:extLst>
                </a:gridCol>
                <a:gridCol w="4260441">
                  <a:extLst>
                    <a:ext uri="{9D8B030D-6E8A-4147-A177-3AD203B41FA5}">
                      <a16:colId xmlns:a16="http://schemas.microsoft.com/office/drawing/2014/main" val="3348148439"/>
                    </a:ext>
                  </a:extLst>
                </a:gridCol>
                <a:gridCol w="3483096">
                  <a:extLst>
                    <a:ext uri="{9D8B030D-6E8A-4147-A177-3AD203B41FA5}">
                      <a16:colId xmlns:a16="http://schemas.microsoft.com/office/drawing/2014/main" val="152214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Syndrome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Route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First-Line 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Most Common Organisms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417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Bacterial Meningitis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Ceftriaxone</a:t>
                      </a:r>
                      <a:r>
                        <a:rPr lang="en-US" baseline="0" dirty="0"/>
                        <a:t> + Vanco ± Ampicillin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Strep pneumoniae, </a:t>
                      </a:r>
                      <a:r>
                        <a:rPr lang="en-US" dirty="0" err="1"/>
                        <a:t>meningo</a:t>
                      </a:r>
                      <a:r>
                        <a:rPr lang="en-US" dirty="0"/>
                        <a:t>-coccus, ± listeria monocytogenes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152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Sinusitis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Amoxicillin-Clavulanate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Strep </a:t>
                      </a:r>
                      <a:r>
                        <a:rPr lang="en-US" dirty="0" err="1"/>
                        <a:t>spp</a:t>
                      </a:r>
                      <a:r>
                        <a:rPr lang="en-US" dirty="0"/>
                        <a:t>, oral anaerobes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7172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/>
                        <a:t>Pneumonia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Amoxicillin-Clavulanate + </a:t>
                      </a:r>
                      <a:r>
                        <a:rPr lang="en-US" dirty="0" err="1"/>
                        <a:t>azithro</a:t>
                      </a:r>
                      <a:r>
                        <a:rPr lang="en-US" dirty="0"/>
                        <a:t>, or</a:t>
                      </a:r>
                    </a:p>
                    <a:p>
                      <a:r>
                        <a:rPr lang="en-US" dirty="0"/>
                        <a:t>Levofloxacin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i="1" dirty="0"/>
                        <a:t>CAP: </a:t>
                      </a:r>
                      <a:r>
                        <a:rPr lang="en-US" i="0" dirty="0"/>
                        <a:t>Strep pneumoniae, M. catarrhalis, atypical organisms </a:t>
                      </a:r>
                      <a:endParaRPr lang="en-US" i="1" dirty="0"/>
                    </a:p>
                    <a:p>
                      <a:r>
                        <a:rPr lang="en-US" i="1" dirty="0"/>
                        <a:t>HAP:</a:t>
                      </a:r>
                      <a:r>
                        <a:rPr lang="en-US" i="0" dirty="0"/>
                        <a:t> Consider PsA, MRSA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3488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Ceftriaxone</a:t>
                      </a:r>
                      <a:r>
                        <a:rPr lang="en-US" dirty="0"/>
                        <a:t> + Azithromycin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16115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/>
                        <a:t>Intra-abdominal </a:t>
                      </a:r>
                      <a:br>
                        <a:rPr lang="en-US" b="1" dirty="0"/>
                      </a:br>
                      <a:r>
                        <a:rPr lang="en-US" sz="1200" b="1" dirty="0"/>
                        <a:t>(cholecystitis, diverticulitis)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Ciprofloxacin + Metronidazole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GNRs, anaerobes.</a:t>
                      </a:r>
                    </a:p>
                    <a:p>
                      <a:r>
                        <a:rPr lang="en-US" dirty="0"/>
                        <a:t>Occasionally enterococcus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0575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Ceftriaxone</a:t>
                      </a:r>
                      <a:r>
                        <a:rPr lang="en-US" dirty="0"/>
                        <a:t> + Metronidazole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94456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/>
                        <a:t>UTI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Nitrofurantoin, Fosfomycin or Bactrim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E coli, Klebsiella, Proteus, Staph saprophyticus, Group B Strep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23482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Ceftriaxone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0501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/>
                        <a:t>SSTI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Purulent</a:t>
                      </a:r>
                      <a:r>
                        <a:rPr lang="en-US" dirty="0"/>
                        <a:t>: TMP-SMX</a:t>
                      </a:r>
                    </a:p>
                    <a:p>
                      <a:r>
                        <a:rPr lang="en-US" i="1" dirty="0"/>
                        <a:t>Non-purulent</a:t>
                      </a:r>
                      <a:r>
                        <a:rPr lang="en-US" dirty="0"/>
                        <a:t>: Cephalexin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i="1" dirty="0"/>
                        <a:t>Purulent: </a:t>
                      </a:r>
                      <a:r>
                        <a:rPr lang="en-US" i="0" dirty="0"/>
                        <a:t>MRSA, MSSA</a:t>
                      </a:r>
                    </a:p>
                    <a:p>
                      <a:r>
                        <a:rPr lang="en-US" i="1" dirty="0"/>
                        <a:t>Non-purulent: </a:t>
                      </a:r>
                      <a:r>
                        <a:rPr lang="en-US" i="0" dirty="0"/>
                        <a:t>Strep</a:t>
                      </a:r>
                      <a:r>
                        <a:rPr lang="en-US" i="0" baseline="0" dirty="0"/>
                        <a:t>tococcal </a:t>
                      </a:r>
                      <a:r>
                        <a:rPr lang="en-US" i="0" baseline="0" dirty="0" err="1"/>
                        <a:t>spp</a:t>
                      </a:r>
                      <a:endParaRPr lang="en-US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03311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Purulent</a:t>
                      </a:r>
                      <a:r>
                        <a:rPr lang="en-US" dirty="0"/>
                        <a:t>: Vanco</a:t>
                      </a:r>
                    </a:p>
                    <a:p>
                      <a:r>
                        <a:rPr lang="en-US" i="1" dirty="0"/>
                        <a:t>Non-purulent</a:t>
                      </a:r>
                      <a:r>
                        <a:rPr lang="en-US" dirty="0"/>
                        <a:t>: Cefazolin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089870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3CA1717C-6139-4F3A-AB28-DBBF6C6EA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158"/>
            <a:ext cx="10515600" cy="1325563"/>
          </a:xfrm>
        </p:spPr>
        <p:txBody>
          <a:bodyPr/>
          <a:lstStyle/>
          <a:p>
            <a:r>
              <a:rPr lang="en-US" dirty="0"/>
              <a:t>Antibiotic Quick Reference </a:t>
            </a:r>
          </a:p>
        </p:txBody>
      </p:sp>
    </p:spTree>
    <p:extLst>
      <p:ext uri="{BB962C8B-B14F-4D97-AF65-F5344CB8AC3E}">
        <p14:creationId xmlns:p14="http://schemas.microsoft.com/office/powerpoint/2010/main" val="18946997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04545E-B2D7-4C35-9C1E-460D2DD2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C81E9-4DB0-4794-B2A1-E07AD642EE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Questions? </a:t>
            </a:r>
          </a:p>
          <a:p>
            <a:r>
              <a:rPr lang="en-US" dirty="0">
                <a:solidFill>
                  <a:schemeClr val="tx1"/>
                </a:solidFill>
              </a:rPr>
              <a:t>Alyssa Castillo: ayc20@uw.edu</a:t>
            </a:r>
          </a:p>
        </p:txBody>
      </p:sp>
    </p:spTree>
    <p:extLst>
      <p:ext uri="{BB962C8B-B14F-4D97-AF65-F5344CB8AC3E}">
        <p14:creationId xmlns:p14="http://schemas.microsoft.com/office/powerpoint/2010/main" val="354984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A0B650-555E-41A1-9648-E59B7320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Pneumonia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74770F-707F-4891-9DD5-D5659B669D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05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Pneumonia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9687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55-year-old patient presents to the ED with fevers, chills, cough, and purulent sputum.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chest XR shows a lobar consolidation.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A5B3CFE-1FA0-4527-8EE6-8159F3E32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078" y="1309128"/>
            <a:ext cx="5933801" cy="4867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34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Pneumonia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55-year-old patient presents to the ED with fevers, chills, cough, and purulent sputum.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chest XR shows a lobar consolidation.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community-acquired pneumonia</a:t>
            </a:r>
            <a:r>
              <a:rPr lang="en-US" dirty="0"/>
              <a:t>, and admission is planned.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1027906"/>
            <a:ext cx="5181600" cy="4933763"/>
          </a:xfrm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start IV ceftriaxone + which additional antibiotic?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Vancomycin</a:t>
            </a:r>
          </a:p>
          <a:p>
            <a:r>
              <a:rPr lang="en-US" dirty="0"/>
              <a:t>Azithromycin</a:t>
            </a:r>
          </a:p>
          <a:p>
            <a:r>
              <a:rPr lang="en-US" dirty="0"/>
              <a:t>Trimethoprim-sulfamethoxazole (Bactrim)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19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B4365-213C-48CD-A4EA-88203E0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Pneumonia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FCA20-AEC2-48A4-BCC6-41E05610E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55-year-old patient presents to the ED with fevers, chills, cough, and purulent sputum.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chest XR shows a lobar consolidation.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are diagnosed with </a:t>
            </a:r>
            <a:r>
              <a:rPr lang="en-US" dirty="0">
                <a:solidFill>
                  <a:srgbClr val="FF0000"/>
                </a:solidFill>
              </a:rPr>
              <a:t>community-acquired pneumonia</a:t>
            </a:r>
            <a:r>
              <a:rPr lang="en-US" dirty="0"/>
              <a:t>, and admission is planned.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B37240-A770-4F4F-A523-93A0C265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1027906"/>
            <a:ext cx="5181600" cy="4933763"/>
          </a:xfrm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Audience Response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start IV ceftriaxone + which additional antibiotic?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Vancomycin</a:t>
            </a:r>
          </a:p>
          <a:p>
            <a:r>
              <a:rPr lang="en-US" dirty="0">
                <a:highlight>
                  <a:srgbClr val="FFFF00"/>
                </a:highlight>
              </a:rPr>
              <a:t>Azithromycin</a:t>
            </a:r>
          </a:p>
          <a:p>
            <a:r>
              <a:rPr lang="en-US" dirty="0"/>
              <a:t>Trimethoprim-sulfamethoxazole (Bactrim)</a:t>
            </a:r>
          </a:p>
        </p:txBody>
      </p:sp>
    </p:spTree>
    <p:extLst>
      <p:ext uri="{BB962C8B-B14F-4D97-AF65-F5344CB8AC3E}">
        <p14:creationId xmlns:p14="http://schemas.microsoft.com/office/powerpoint/2010/main" val="247227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2715</Words>
  <Application>Microsoft Office PowerPoint</Application>
  <PresentationFormat>Widescreen</PresentationFormat>
  <Paragraphs>525</Paragraphs>
  <Slides>55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Antibiotics in Action (Hint: the answer is almost  always ceftriaxone…)</vt:lpstr>
      <vt:lpstr>Disclosures</vt:lpstr>
      <vt:lpstr>Learning Objectives</vt:lpstr>
      <vt:lpstr>PowerPoint Presentation</vt:lpstr>
      <vt:lpstr>Ceftriaxone </vt:lpstr>
      <vt:lpstr>Case 1: Pneumonia</vt:lpstr>
      <vt:lpstr>Case 1: Pneumonia</vt:lpstr>
      <vt:lpstr>Case 1: Pneumonia</vt:lpstr>
      <vt:lpstr>Case 1: Pneumonia</vt:lpstr>
      <vt:lpstr>Ceftriaxone </vt:lpstr>
      <vt:lpstr>Azithromycin </vt:lpstr>
      <vt:lpstr>Case 1: Pneumonia</vt:lpstr>
      <vt:lpstr>Case 1b: Pneumonia</vt:lpstr>
      <vt:lpstr>Case 1b: Pneumonia</vt:lpstr>
      <vt:lpstr>Amoxicillin-clavulanate (i.e. Augmentin) </vt:lpstr>
      <vt:lpstr>PowerPoint Presentation</vt:lpstr>
      <vt:lpstr>Case 1: Pneumonia</vt:lpstr>
      <vt:lpstr>Case 1c: Pneumonia</vt:lpstr>
      <vt:lpstr>Case 1c: Pneumonia</vt:lpstr>
      <vt:lpstr>Ceftriaxone </vt:lpstr>
      <vt:lpstr>Cefepime</vt:lpstr>
      <vt:lpstr>Vancomycin</vt:lpstr>
      <vt:lpstr>Case 1: Pneumonia</vt:lpstr>
      <vt:lpstr>Case 2:  Urinary Tract Infection (UTI)</vt:lpstr>
      <vt:lpstr>Case 2a: UTI</vt:lpstr>
      <vt:lpstr>Case 2a: UTI</vt:lpstr>
      <vt:lpstr>Ceftriaxone </vt:lpstr>
      <vt:lpstr>Case 2: Urinary Tract Infection (UTI)</vt:lpstr>
      <vt:lpstr>Case 2b: UTI</vt:lpstr>
      <vt:lpstr>Case 2b: UTI</vt:lpstr>
      <vt:lpstr>PowerPoint Presentation</vt:lpstr>
      <vt:lpstr>Case 2: Urinary Tract Infection (UTI)</vt:lpstr>
      <vt:lpstr>Case 2c: UTI</vt:lpstr>
      <vt:lpstr>Case 2c: UTI</vt:lpstr>
      <vt:lpstr>Empiric Cystitis Treatment: 3 Options</vt:lpstr>
      <vt:lpstr>Trimethoprim-Sulfamethoxazole (i.e. “Bactrim” or “TMP-SMX”)</vt:lpstr>
      <vt:lpstr>Empiric Cystitis Treatment: 3 Options</vt:lpstr>
      <vt:lpstr>Empiric Cystitis Treatment: 3 Options</vt:lpstr>
      <vt:lpstr>Empiric Cystitis Treatment: 3 Options</vt:lpstr>
      <vt:lpstr>Case 2: Urinary Tract Infection (UTI)</vt:lpstr>
      <vt:lpstr>Case 3: Skin and Soft Tissue Infection (SSTI) </vt:lpstr>
      <vt:lpstr>Case 3: SSTI </vt:lpstr>
      <vt:lpstr>Case 3: SSTI </vt:lpstr>
      <vt:lpstr>Cefazolin</vt:lpstr>
      <vt:lpstr>Case 3: SSTI</vt:lpstr>
      <vt:lpstr>Case 3b: SSTI </vt:lpstr>
      <vt:lpstr>Case 3b: SSTI </vt:lpstr>
      <vt:lpstr>Vancomycin</vt:lpstr>
      <vt:lpstr>Case 3c: SSTI </vt:lpstr>
      <vt:lpstr>Case 3c: SSTI </vt:lpstr>
      <vt:lpstr>Trimethoprim-Sulfamethoxazole (i.e. “Bactrim” or “TMP-SMX”)</vt:lpstr>
      <vt:lpstr>Case 3: SSTI</vt:lpstr>
      <vt:lpstr>In summary … </vt:lpstr>
      <vt:lpstr>Antibiotic Quick Reference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almost always ceftriaxone…</dc:title>
  <dc:creator>Alyssa Y. Castillo</dc:creator>
  <cp:lastModifiedBy>Alyssa Y. Castillo</cp:lastModifiedBy>
  <cp:revision>27</cp:revision>
  <dcterms:created xsi:type="dcterms:W3CDTF">2022-03-08T19:51:58Z</dcterms:created>
  <dcterms:modified xsi:type="dcterms:W3CDTF">2022-03-29T19:09:27Z</dcterms:modified>
</cp:coreProperties>
</file>