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6" r:id="rId6"/>
    <p:sldId id="267" r:id="rId7"/>
    <p:sldId id="268" r:id="rId8"/>
    <p:sldId id="259" r:id="rId9"/>
    <p:sldId id="257" r:id="rId10"/>
    <p:sldId id="258" r:id="rId11"/>
    <p:sldId id="264" r:id="rId12"/>
    <p:sldId id="262" r:id="rId13"/>
    <p:sldId id="263" r:id="rId14"/>
    <p:sldId id="261" r:id="rId15"/>
    <p:sldId id="270" r:id="rId16"/>
    <p:sldId id="272" r:id="rId17"/>
    <p:sldId id="273" r:id="rId18"/>
    <p:sldId id="274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F44"/>
    <a:srgbClr val="4B2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B18A7-1BFF-CF8A-59AF-924D7858644A}" v="109" dt="2022-11-17T00:36:09.238"/>
    <p1510:client id="{8E849D46-E532-440E-96E0-E44C47CCB3DB}" v="7" dt="2022-11-17T19:18:23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/>
    <p:restoredTop sz="94629"/>
  </p:normalViewPr>
  <p:slideViewPr>
    <p:cSldViewPr snapToGrid="0" snapToObjects="1">
      <p:cViewPr varScale="1">
        <p:scale>
          <a:sx n="104" d="100"/>
          <a:sy n="104" d="100"/>
        </p:scale>
        <p:origin x="181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53E6BD-8A56-454E-A654-C5D0D207C6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58403D-7EC4-4948-BA94-D7C3B50EF4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61D52-AB48-43DD-B966-B328A65647B8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FA19B-D8FB-473A-9EDC-DDBB3F1078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418711-F1BE-4F31-AF99-382824D44B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2A5BD-55A6-4BBE-AEE2-66603EF7F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39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42B6A-20A0-5645-BD21-7F8EDC1B3715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A543F-1CB5-1C47-8484-1AFABEF57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6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Plug the </a:t>
            </a:r>
            <a:r>
              <a:rPr lang="en-US" dirty="0" err="1"/>
              <a:t>tasp</a:t>
            </a:r>
            <a:r>
              <a:rPr lang="en-US" dirty="0"/>
              <a:t> link that </a:t>
            </a:r>
            <a:r>
              <a:rPr lang="en-US" dirty="0" err="1"/>
              <a:t>whitney</a:t>
            </a:r>
            <a:r>
              <a:rPr lang="en-US" dirty="0"/>
              <a:t> made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1A543F-1CB5-1C47-8484-1AFABEF57C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87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1A543F-1CB5-1C47-8484-1AFABEF57C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11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1A543F-1CB5-1C47-8484-1AFABEF57C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5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1A543F-1CB5-1C47-8484-1AFABEF57CF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4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1A543F-1CB5-1C47-8484-1AFABEF57CF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0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43150"/>
            <a:ext cx="9144000" cy="4514850"/>
          </a:xfrm>
          <a:solidFill>
            <a:srgbClr val="002060"/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9DCC04C-4BB0-2346-990D-AD7053F16174}"/>
              </a:ext>
            </a:extLst>
          </p:cNvPr>
          <p:cNvSpPr txBox="1">
            <a:spLocks/>
          </p:cNvSpPr>
          <p:nvPr userDrawn="1"/>
        </p:nvSpPr>
        <p:spPr>
          <a:xfrm>
            <a:off x="768837" y="2713020"/>
            <a:ext cx="3825309" cy="10287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</a:rPr>
              <a:t>DATE, 2018</a:t>
            </a:r>
            <a:endParaRPr lang="en-US" sz="3200" i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5B2B943-6034-5249-9838-8F9096F4A7DE}"/>
              </a:ext>
            </a:extLst>
          </p:cNvPr>
          <p:cNvSpPr txBox="1">
            <a:spLocks/>
          </p:cNvSpPr>
          <p:nvPr userDrawn="1"/>
        </p:nvSpPr>
        <p:spPr>
          <a:xfrm>
            <a:off x="769266" y="3347246"/>
            <a:ext cx="7497359" cy="29011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457200" rtl="0" eaLnBrk="1" latinLnBrk="0" hangingPunct="1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defTabSz="457200" rtl="0" eaLnBrk="1" latinLnBrk="0" hangingPunct="1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defTabSz="457200" rtl="0" eaLnBrk="1" latinLnBrk="0" hangingPunct="1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4400" dirty="0">
                <a:solidFill>
                  <a:schemeClr val="bg1"/>
                </a:solidFill>
              </a:rPr>
              <a:t>Agenda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Announcements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Presenter: </a:t>
            </a:r>
            <a:r>
              <a:rPr lang="en-US" sz="3200" i="1" dirty="0">
                <a:solidFill>
                  <a:schemeClr val="bg1"/>
                </a:solidFill>
              </a:rPr>
              <a:t>Title</a:t>
            </a:r>
            <a:endParaRPr lang="en-US" sz="3200" dirty="0">
              <a:solidFill>
                <a:schemeClr val="bg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Case Discussions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Open Discussion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150505-EDCA-BD4C-8652-545C1E646B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63845" y="346401"/>
            <a:ext cx="5816311" cy="163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0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solidFill>
            <a:srgbClr val="00206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solidFill>
            <a:srgbClr val="002060"/>
          </a:solidFill>
        </p:spPr>
        <p:txBody>
          <a:bodyPr>
            <a:normAutofit/>
          </a:bodyPr>
          <a:lstStyle>
            <a:lvl1pPr>
              <a:defRPr sz="5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6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solidFill>
            <a:srgbClr val="002060"/>
          </a:solidFill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49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1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144" y="0"/>
            <a:ext cx="9151143" cy="1325563"/>
          </a:xfrm>
          <a:solidFill>
            <a:srgbClr val="00206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3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6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2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00206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49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00206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105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3176"/>
            <a:ext cx="9144000" cy="1325563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95DE77-DA2C-4A00-AF99-D0985C58A0B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165644" y="6090699"/>
            <a:ext cx="978356" cy="67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9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idsociety.org/practice-guideline/asymptomatic-bacteriuri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ciencedirect.com/science/article/pii/S0167494317302339?via%3Dihub" TargetMode="Externa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atermark.silverchair.com/ofz243.pdf?token=AQECAHi208BE49Ooan9kkhW_Ercy7Dm3ZL_9Cf3qfKAc485ysgAAAtowggLWBgkqhkiG9w0BBwagggLHMIICwwIBADCCArwGCSqGSIb3DQEHATAeBglghkgBZQMEAS4wEQQMtO1gqkSMcNa7BJ3DAgEQgIICjShp7OE-dzf9Jlwpmp0Zqn23yq1Z8UqNFUawa9dydv6-bXeTxI8A9Cf8VlxCWeQ1xlgelIHVotXdlqDhAXa8Os02tFLIYnQ1NT3sAaP0n9ZdemiOCnolyGruVcJGt7EiZDod30JMPxqC2W2EGhylR823JJh4Ws0KuGST00_DHHnaaHtRsJxYe8ce9mfSuxkinxRoD6_aSA7MgB7C-_cpeMar1jWdZlqTDx8RY1j84hlzT9tPCc1fEqNdNP3STiUEusIa4ieRLA-Cwrgtgj-Py3UwgI-zw-bgl9-A8pRB_JnqGp6cHl94VWBLEbuIX7JMdHl8EFPzH4xcz9c0xMN4F9gIF9NZCwuAfUhbIgWiOWWBNCZH6tpkwWNSiEYH4mM0cI3mtu0pSbCAe5Q-8rZ3oTq4gjU52fkb9m3ERhj36jhRYjOdXtlkCIMsY4DkXIWZyUrDz6tXq03oI1LfMlkLjZDzWMLHv8ip-g09Cj8D5yYlhTtpP0pB-aWKDsHOzjEMsJU-ONW1lXZc4azYJZcb-Hrp6UfsBkMTryTHg3syUDtdnvbQX4LiuOIfSmHmubVi83cCXBbLNNLhPHK2UKoxBwAc7TGv4YV1fut7qYf9V206dAunP1UKzK8QljLj0JWc1LjYorQ0g08wxDOYnpI3sLYAfSnuKN3jQhNfJVswjvUtiEOHcMGX5QPpvO3Azh0_TQUBiNFCfeCt1AgV2CKpQVeKQE0kPKdqr2xfed6jd8GbZnQwF1tILPvOIb3rJEmcyBh0ywkC2Dv-ApHIKoJXMk72hcIy91MdABQzEF0mpkV8763z4pR66P1mrjc8S74-Xf9ZUO6l-CfMTw3udCrT4fuVFnc5MZJ_pft1A-yi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ealthifyme.com/blog/cloudy-urine/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fp.org/afp/2020/0715/p99.html" TargetMode="External"/><Relationship Id="rId2" Type="http://schemas.openxmlformats.org/officeDocument/2006/relationships/hyperlink" Target="https://www.idsociety.org/practice-guideline/asymptomatic-bacteriuri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cademic.oup.com/cid/article/55/6/771/345001?login=true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CDABC31-9AE3-B341-9D20-FDDB4FDA6D95}"/>
              </a:ext>
            </a:extLst>
          </p:cNvPr>
          <p:cNvSpPr txBox="1"/>
          <p:nvPr/>
        </p:nvSpPr>
        <p:spPr>
          <a:xfrm>
            <a:off x="0" y="1962615"/>
            <a:ext cx="9144000" cy="489538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9DCC04C-4BB0-2346-990D-AD7053F16174}"/>
              </a:ext>
            </a:extLst>
          </p:cNvPr>
          <p:cNvSpPr txBox="1">
            <a:spLocks/>
          </p:cNvSpPr>
          <p:nvPr/>
        </p:nvSpPr>
        <p:spPr>
          <a:xfrm>
            <a:off x="768765" y="2198670"/>
            <a:ext cx="3825309" cy="1028700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  <a:cs typeface="Calibri Light"/>
              </a:rPr>
              <a:t>November 17, 2022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5B2B943-6034-5249-9838-8F9096F4A7DE}"/>
              </a:ext>
            </a:extLst>
          </p:cNvPr>
          <p:cNvSpPr txBox="1">
            <a:spLocks/>
          </p:cNvSpPr>
          <p:nvPr/>
        </p:nvSpPr>
        <p:spPr>
          <a:xfrm>
            <a:off x="768764" y="3004346"/>
            <a:ext cx="7497359" cy="1333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457200" rtl="0" eaLnBrk="1" latinLnBrk="0" hangingPunct="1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defTabSz="457200" rtl="0" eaLnBrk="1" latinLnBrk="0" hangingPunct="1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defTabSz="457200" rtl="0" eaLnBrk="1" latinLnBrk="0" hangingPunct="1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defTabSz="457200" rtl="0" eaLnBrk="1" latinLnBrk="0" hangingPunct="1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5400" b="1" dirty="0">
                <a:solidFill>
                  <a:schemeClr val="bg1"/>
                </a:solidFill>
              </a:rPr>
              <a:t>Deeper Dive into ASB Cases</a:t>
            </a:r>
          </a:p>
          <a:p>
            <a:r>
              <a:rPr lang="en-US" sz="4000" dirty="0">
                <a:solidFill>
                  <a:schemeClr val="bg1"/>
                </a:solidFill>
              </a:rPr>
              <a:t>Chloe Bryson-Cahn, MD</a:t>
            </a:r>
          </a:p>
        </p:txBody>
      </p:sp>
      <p:pic>
        <p:nvPicPr>
          <p:cNvPr id="2" name="Picture 5" descr="A picture containing text, compact disk&#10;&#10;Description automatically generated">
            <a:extLst>
              <a:ext uri="{FF2B5EF4-FFF2-40B4-BE49-F238E27FC236}">
                <a16:creationId xmlns:a16="http://schemas.microsoft.com/office/drawing/2014/main" id="{9821CB24-B1E9-E5C0-2D45-7EFC58396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77" y="51779"/>
            <a:ext cx="1868691" cy="1718368"/>
          </a:xfrm>
          <a:prstGeom prst="rect">
            <a:avLst/>
          </a:prstGeom>
        </p:spPr>
      </p:pic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E1AACEA4-25D3-EF23-6AD1-716251979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038" y="301509"/>
            <a:ext cx="1907206" cy="132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8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25E91-3A33-4767-B4C6-C8AD7C0A7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patient cannot give me a history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09EB39-3AC6-4F7A-B0F2-E36E5629CEB0}"/>
              </a:ext>
            </a:extLst>
          </p:cNvPr>
          <p:cNvSpPr txBox="1"/>
          <p:nvPr/>
        </p:nvSpPr>
        <p:spPr>
          <a:xfrm>
            <a:off x="2746738" y="4861807"/>
            <a:ext cx="3796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These patients ARE included in the studies referenced by the </a:t>
            </a:r>
            <a:r>
              <a:rPr lang="en-US" sz="2000" dirty="0">
                <a:hlinkClick r:id="rId2"/>
              </a:rPr>
              <a:t>IDSA</a:t>
            </a:r>
            <a:r>
              <a:rPr lang="en-US" sz="2000" dirty="0"/>
              <a:t>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6A9C04-652C-4F2B-AF66-3275BD1F8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125" y="1566299"/>
            <a:ext cx="3333750" cy="3200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49E6A6-DAA6-4B45-8015-11B39438E5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1389" y="5569693"/>
            <a:ext cx="1159687" cy="11981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D1D6AD-9BE0-4BA7-B790-DD4C22EF3952}"/>
              </a:ext>
            </a:extLst>
          </p:cNvPr>
          <p:cNvSpPr txBox="1"/>
          <p:nvPr/>
        </p:nvSpPr>
        <p:spPr>
          <a:xfrm>
            <a:off x="142924" y="6239378"/>
            <a:ext cx="7665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Dasgupta M, Arch </a:t>
            </a:r>
            <a:r>
              <a:rPr lang="en-US" dirty="0" err="1">
                <a:hlinkClick r:id="rId5"/>
              </a:rPr>
              <a:t>Gerontol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Geriatr</a:t>
            </a:r>
            <a:r>
              <a:rPr lang="en-US" dirty="0">
                <a:hlinkClick r:id="rId5"/>
              </a:rPr>
              <a:t>, 2017</a:t>
            </a:r>
            <a:r>
              <a:rPr lang="en-US" dirty="0"/>
              <a:t> – though prefer description in IDSA guidelines</a:t>
            </a:r>
          </a:p>
        </p:txBody>
      </p:sp>
    </p:spTree>
    <p:extLst>
      <p:ext uri="{BB962C8B-B14F-4D97-AF65-F5344CB8AC3E}">
        <p14:creationId xmlns:p14="http://schemas.microsoft.com/office/powerpoint/2010/main" val="185018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EAED-19AC-4E7B-A13F-7F0F09F2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I miss something?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CCFE93-AE90-4ACE-8FAE-602D4017B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615" y="2002157"/>
            <a:ext cx="2819400" cy="260985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BC03304-454C-4853-92E3-571EAC632155}"/>
              </a:ext>
            </a:extLst>
          </p:cNvPr>
          <p:cNvCxnSpPr/>
          <p:nvPr/>
        </p:nvCxnSpPr>
        <p:spPr>
          <a:xfrm>
            <a:off x="3962399" y="3794761"/>
            <a:ext cx="1358537" cy="0"/>
          </a:xfrm>
          <a:prstGeom prst="straightConnector1">
            <a:avLst/>
          </a:prstGeom>
          <a:ln w="57150">
            <a:solidFill>
              <a:srgbClr val="1A0F4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7C91D1D-4E24-497A-B952-6F529163C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763987" y="2002157"/>
            <a:ext cx="2819399" cy="26098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E2D4EA-38CB-4E5B-B2E6-8F2F8FB3BF9D}"/>
              </a:ext>
            </a:extLst>
          </p:cNvPr>
          <p:cNvSpPr txBox="1"/>
          <p:nvPr/>
        </p:nvSpPr>
        <p:spPr>
          <a:xfrm>
            <a:off x="623207" y="4731322"/>
            <a:ext cx="2694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if I miss something?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575E95-FFFB-43B0-B1D8-408778EBE264}"/>
              </a:ext>
            </a:extLst>
          </p:cNvPr>
          <p:cNvSpPr txBox="1"/>
          <p:nvPr/>
        </p:nvSpPr>
        <p:spPr>
          <a:xfrm>
            <a:off x="5751740" y="4745165"/>
            <a:ext cx="28438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will cause more harm?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0B60F09-FFD9-41FE-B425-EA1022C1AA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1773" y="6084892"/>
            <a:ext cx="830055" cy="68865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2BDEAA-7D6A-4725-BCBB-8AE64CA18F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0603" y="6000443"/>
            <a:ext cx="830055" cy="8575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C962EA-022E-4C9D-BB98-F026106024CC}"/>
              </a:ext>
            </a:extLst>
          </p:cNvPr>
          <p:cNvSpPr txBox="1"/>
          <p:nvPr/>
        </p:nvSpPr>
        <p:spPr>
          <a:xfrm>
            <a:off x="92364" y="6493164"/>
            <a:ext cx="6003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6"/>
              </a:rPr>
              <a:t>Sabe N, OFID, 2021</a:t>
            </a:r>
            <a:r>
              <a:rPr lang="en-US" dirty="0"/>
              <a:t> - RCT in kidney transplant recipients</a:t>
            </a:r>
          </a:p>
        </p:txBody>
      </p:sp>
    </p:spTree>
    <p:extLst>
      <p:ext uri="{BB962C8B-B14F-4D97-AF65-F5344CB8AC3E}">
        <p14:creationId xmlns:p14="http://schemas.microsoft.com/office/powerpoint/2010/main" val="255599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78 </a:t>
            </a:r>
            <a:r>
              <a:rPr lang="en-US" dirty="0" err="1">
                <a:cs typeface="Calibri"/>
              </a:rPr>
              <a:t>yo</a:t>
            </a:r>
            <a:r>
              <a:rPr lang="en-US" dirty="0">
                <a:cs typeface="Calibri"/>
              </a:rPr>
              <a:t> patient with a chronic foley catheter presents to the ED for a fall. Urine is cloudy, foul smelling. 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Labs: 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Na 147, Cr 1.3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WBC 8.9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UA: 3+ WBC, trace protein, 2+ bacteria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Gets sent out with 14 days of antibiotics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288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BAA6D-5024-3C42-9B19-9E780D948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 Your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B131C-9010-4545-A5E9-D463FECF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Reasons providers give an antibiotic to this patient and how would you respond</a:t>
            </a:r>
          </a:p>
          <a:p>
            <a:r>
              <a:rPr lang="en-US" dirty="0">
                <a:cs typeface="Calibri" panose="020F0502020204030204"/>
              </a:rPr>
              <a:t> </a:t>
            </a:r>
          </a:p>
          <a:p>
            <a:r>
              <a:rPr lang="en-US" dirty="0">
                <a:cs typeface="Calibri" panose="020F0502020204030204"/>
              </a:rPr>
              <a:t> </a:t>
            </a:r>
          </a:p>
          <a:p>
            <a:r>
              <a:rPr lang="en-US" dirty="0">
                <a:cs typeface="Calibri" panose="020F0502020204030204"/>
              </a:rPr>
              <a:t> </a:t>
            </a:r>
          </a:p>
          <a:p>
            <a:r>
              <a:rPr lang="en-US" dirty="0">
                <a:cs typeface="Calibri" panose="020F0502020204030204"/>
              </a:rPr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07667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EAED-19AC-4E7B-A13F-7F0F09F2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it the system?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BC03304-454C-4853-92E3-571EAC632155}"/>
              </a:ext>
            </a:extLst>
          </p:cNvPr>
          <p:cNvCxnSpPr/>
          <p:nvPr/>
        </p:nvCxnSpPr>
        <p:spPr>
          <a:xfrm>
            <a:off x="3962399" y="3794761"/>
            <a:ext cx="1358537" cy="0"/>
          </a:xfrm>
          <a:prstGeom prst="straightConnector1">
            <a:avLst/>
          </a:prstGeom>
          <a:ln w="57150">
            <a:solidFill>
              <a:srgbClr val="1A0F4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8DB731FC-082E-4FDB-8367-9EBBE9838327}"/>
              </a:ext>
            </a:extLst>
          </p:cNvPr>
          <p:cNvSpPr/>
          <p:nvPr/>
        </p:nvSpPr>
        <p:spPr>
          <a:xfrm>
            <a:off x="8189231" y="5979433"/>
            <a:ext cx="812800" cy="738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Programmer female with solid fill">
            <a:extLst>
              <a:ext uri="{FF2B5EF4-FFF2-40B4-BE49-F238E27FC236}">
                <a16:creationId xmlns:a16="http://schemas.microsoft.com/office/drawing/2014/main" id="{4AF31B12-1CEA-4D5A-BA1B-3EA2C18396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13966" y="5609751"/>
            <a:ext cx="1108591" cy="1108591"/>
          </a:xfrm>
          <a:prstGeom prst="rect">
            <a:avLst/>
          </a:prstGeom>
        </p:spPr>
      </p:pic>
      <p:pic>
        <p:nvPicPr>
          <p:cNvPr id="13" name="Graphic 12" descr="Petri Dish outline">
            <a:extLst>
              <a:ext uri="{FF2B5EF4-FFF2-40B4-BE49-F238E27FC236}">
                <a16:creationId xmlns:a16="http://schemas.microsoft.com/office/drawing/2014/main" id="{F2D9EE86-5788-4882-B664-B43FD5A70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3309" y="2593323"/>
            <a:ext cx="2402875" cy="24028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A2CC4E-F7DF-4A16-8A7C-647D6085A5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0539" y="2981382"/>
            <a:ext cx="2132371" cy="162675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8A1BF07-FD34-443C-8BF5-4314B986B462}"/>
              </a:ext>
            </a:extLst>
          </p:cNvPr>
          <p:cNvSpPr txBox="1"/>
          <p:nvPr/>
        </p:nvSpPr>
        <p:spPr>
          <a:xfrm>
            <a:off x="0" y="6488668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from: </a:t>
            </a:r>
            <a:r>
              <a:rPr lang="en-US" dirty="0">
                <a:hlinkClick r:id="rId8"/>
              </a:rPr>
              <a:t>Everything You Should Know About Cloudy Urine - </a:t>
            </a:r>
            <a:r>
              <a:rPr lang="en-US" dirty="0" err="1">
                <a:hlinkClick r:id="rId8"/>
              </a:rPr>
              <a:t>HealthifyMe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04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EAED-19AC-4E7B-A13F-7F0F09F2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it the culture?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B731FC-082E-4FDB-8367-9EBBE9838327}"/>
              </a:ext>
            </a:extLst>
          </p:cNvPr>
          <p:cNvSpPr/>
          <p:nvPr/>
        </p:nvSpPr>
        <p:spPr>
          <a:xfrm>
            <a:off x="8189231" y="5979433"/>
            <a:ext cx="812800" cy="738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E4ACF8-BE82-4AA6-BE20-EB784AA06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9231" y="6084892"/>
            <a:ext cx="830055" cy="6886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41C829-3E45-492E-9D94-CEB7D483E2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375" y="2728912"/>
            <a:ext cx="390525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2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40CF-5305-4C33-8225-74DDE2BED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F174-E9DB-449B-BE72-05BE04A97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Clinical Practice Guideline for the Management of Asymptomatic Bacteriuria: 2019 Update by the Infectious Diseases Society of America (idsociety.org)</a:t>
            </a:r>
            <a:endParaRPr lang="en-US" dirty="0"/>
          </a:p>
          <a:p>
            <a:r>
              <a:rPr lang="en-US" dirty="0">
                <a:hlinkClick r:id="rId3"/>
              </a:rPr>
              <a:t>Asymptomatic Bacteriuria - American Family Physician (aafp.org)</a:t>
            </a:r>
            <a:endParaRPr lang="en-US" dirty="0"/>
          </a:p>
          <a:p>
            <a:r>
              <a:rPr lang="en-US" dirty="0"/>
              <a:t>Thenounproject.com for icons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1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F90E61-440D-47F7-AB0D-FACB8E397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1384"/>
            <a:ext cx="8742441" cy="293659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B9C4742-B0BD-4CB7-B9A8-650345DB7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Lit Review</a:t>
            </a:r>
          </a:p>
        </p:txBody>
      </p:sp>
    </p:spTree>
    <p:extLst>
      <p:ext uri="{BB962C8B-B14F-4D97-AF65-F5344CB8AC3E}">
        <p14:creationId xmlns:p14="http://schemas.microsoft.com/office/powerpoint/2010/main" val="250716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55C920-5E43-4072-ACC1-112DD8459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67" y="1145898"/>
            <a:ext cx="7537192" cy="242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79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D1C8-C61C-4810-9A71-E56AAA201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Summary (section 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0A160-3720-49DA-B216-F5083532C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05506"/>
          </a:xfrm>
        </p:spPr>
        <p:txBody>
          <a:bodyPr>
            <a:normAutofit/>
          </a:bodyPr>
          <a:lstStyle/>
          <a:p>
            <a:r>
              <a:rPr lang="en-US" dirty="0"/>
              <a:t>Delirious patients have more bacteriuria</a:t>
            </a:r>
          </a:p>
          <a:p>
            <a:pPr lvl="1"/>
            <a:r>
              <a:rPr lang="en-US" dirty="0"/>
              <a:t>Observational data, confounded</a:t>
            </a:r>
          </a:p>
          <a:p>
            <a:pPr lvl="1"/>
            <a:r>
              <a:rPr lang="en-US" dirty="0"/>
              <a:t>Related to host factors</a:t>
            </a:r>
          </a:p>
          <a:p>
            <a:r>
              <a:rPr lang="en-US" dirty="0"/>
              <a:t>LTCF and Acute Care Data</a:t>
            </a:r>
          </a:p>
          <a:p>
            <a:pPr lvl="1"/>
            <a:r>
              <a:rPr lang="en-US" dirty="0" err="1"/>
              <a:t>abx</a:t>
            </a:r>
            <a:r>
              <a:rPr lang="en-US" dirty="0"/>
              <a:t> do not improve behavior compared to no </a:t>
            </a:r>
            <a:r>
              <a:rPr lang="en-US" dirty="0" err="1"/>
              <a:t>abx</a:t>
            </a:r>
            <a:endParaRPr lang="en-US" dirty="0"/>
          </a:p>
          <a:p>
            <a:pPr lvl="1"/>
            <a:r>
              <a:rPr lang="en-US" dirty="0"/>
              <a:t>treatment of ASB in confused patients –&gt; no mortality benefit</a:t>
            </a:r>
          </a:p>
          <a:p>
            <a:pPr lvl="1"/>
            <a:r>
              <a:rPr lang="en-US" dirty="0"/>
              <a:t>hospitalized elderly patients with delirium</a:t>
            </a:r>
          </a:p>
          <a:p>
            <a:pPr lvl="2"/>
            <a:r>
              <a:rPr lang="en-US" dirty="0"/>
              <a:t>ASB </a:t>
            </a:r>
            <a:r>
              <a:rPr lang="en-US" dirty="0" err="1"/>
              <a:t>rx</a:t>
            </a:r>
            <a:r>
              <a:rPr lang="en-US" dirty="0"/>
              <a:t> -&gt; no improved functional recovery. More CDI.</a:t>
            </a:r>
          </a:p>
          <a:p>
            <a:r>
              <a:rPr lang="en-US" dirty="0"/>
              <a:t>Delirium waxes and wanes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505374-CA29-4A2C-BD79-1DA317C83C6E}"/>
              </a:ext>
            </a:extLst>
          </p:cNvPr>
          <p:cNvSpPr txBox="1"/>
          <p:nvPr/>
        </p:nvSpPr>
        <p:spPr>
          <a:xfrm>
            <a:off x="139148" y="6480313"/>
            <a:ext cx="614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Nicolle, et al., Clin Infect Dis. 2019 – IDSA ASB Guidelines</a:t>
            </a:r>
          </a:p>
        </p:txBody>
      </p:sp>
    </p:spTree>
    <p:extLst>
      <p:ext uri="{BB962C8B-B14F-4D97-AF65-F5344CB8AC3E}">
        <p14:creationId xmlns:p14="http://schemas.microsoft.com/office/powerpoint/2010/main" val="100054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9FE4-A655-C04B-9946-2A1499C25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A5012-6D71-EA45-93FC-84AC1520F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“We make a strong recommendation because there is high certainty for harm and low certainty of any benefit from treatment of ASB in older adults”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8DC175-D3C1-47E0-9C1B-D2438E35C6D7}"/>
              </a:ext>
            </a:extLst>
          </p:cNvPr>
          <p:cNvSpPr txBox="1"/>
          <p:nvPr/>
        </p:nvSpPr>
        <p:spPr>
          <a:xfrm>
            <a:off x="139148" y="6480313"/>
            <a:ext cx="614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Nicolle, et al., Clin Infect Dis. 2019 – IDSA ASB Guidelines</a:t>
            </a:r>
          </a:p>
        </p:txBody>
      </p:sp>
    </p:spTree>
    <p:extLst>
      <p:ext uri="{BB962C8B-B14F-4D97-AF65-F5344CB8AC3E}">
        <p14:creationId xmlns:p14="http://schemas.microsoft.com/office/powerpoint/2010/main" val="240175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78 </a:t>
            </a:r>
            <a:r>
              <a:rPr lang="en-US" dirty="0" err="1">
                <a:cs typeface="Calibri"/>
              </a:rPr>
              <a:t>yo</a:t>
            </a:r>
            <a:r>
              <a:rPr lang="en-US" dirty="0">
                <a:cs typeface="Calibri"/>
              </a:rPr>
              <a:t> seen with altered mental status. No localizing symptoms/physical exam findings. Afebrile. BP </a:t>
            </a:r>
            <a:r>
              <a:rPr lang="en-US" dirty="0" err="1">
                <a:cs typeface="Calibri"/>
              </a:rPr>
              <a:t>wnl</a:t>
            </a:r>
            <a:r>
              <a:rPr lang="en-US" dirty="0">
                <a:cs typeface="Calibri"/>
              </a:rPr>
              <a:t>.  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Labs: 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Na 147, Cr 1.3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WBC 8.9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UA: 2+ WBC, trace protein, 2+ bacteria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Gets sent out with 7 days of antibiotics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975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BAA6D-5024-3C42-9B19-9E780D948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 Your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B131C-9010-4545-A5E9-D463FECF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Reasons providers give an antibiotic to this patient</a:t>
            </a:r>
          </a:p>
          <a:p>
            <a:r>
              <a:rPr lang="en-US" dirty="0"/>
              <a:t>Confusion is a symptom of a UTI and should be treated</a:t>
            </a:r>
          </a:p>
          <a:p>
            <a:r>
              <a:rPr lang="en-US" dirty="0"/>
              <a:t>Pt had a UTI before and got better with antibiotics</a:t>
            </a:r>
          </a:p>
          <a:p>
            <a:r>
              <a:rPr lang="en-US" dirty="0"/>
              <a:t>This patient cannot give me a history</a:t>
            </a:r>
          </a:p>
          <a:p>
            <a:r>
              <a:rPr lang="en-US" dirty="0"/>
              <a:t>What if I miss something?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2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C333-0E12-4B6F-B718-A06AA66DE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Confusion is a symptom of a UTI and should be treated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5DEA5E-AE76-4606-AD3B-AD3073B06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588" y="2572702"/>
            <a:ext cx="2047875" cy="29622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79F129-F020-41D7-AAA2-04DCE9A83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903" y="2503033"/>
            <a:ext cx="3162300" cy="326707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AAFE2A-1EA2-4396-9DC8-C1EA09D77864}"/>
              </a:ext>
            </a:extLst>
          </p:cNvPr>
          <p:cNvCxnSpPr/>
          <p:nvPr/>
        </p:nvCxnSpPr>
        <p:spPr>
          <a:xfrm>
            <a:off x="4214948" y="3927566"/>
            <a:ext cx="1358537" cy="0"/>
          </a:xfrm>
          <a:prstGeom prst="straightConnector1">
            <a:avLst/>
          </a:prstGeom>
          <a:ln w="57150">
            <a:solidFill>
              <a:srgbClr val="1A0F4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F784B64-EB30-480A-B2C5-6221E78BBB36}"/>
              </a:ext>
            </a:extLst>
          </p:cNvPr>
          <p:cNvSpPr txBox="1"/>
          <p:nvPr/>
        </p:nvSpPr>
        <p:spPr>
          <a:xfrm>
            <a:off x="818605" y="5895703"/>
            <a:ext cx="3317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Guidelines – IDSA, AAFP, Urology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4C61DD-11FC-4232-A6D7-1E0AA8131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0603" y="6000443"/>
            <a:ext cx="830055" cy="85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7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7419B-611D-4A85-A34B-C389DEB88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Pt had a UTI before and got better with antibiotics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4DA810-1350-4C6B-89A5-8F43D0513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2554" y="2206398"/>
            <a:ext cx="3133725" cy="3228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014899-87FF-4917-B7E0-35F5D014F5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2630" y="5986462"/>
            <a:ext cx="1050485" cy="8715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1DD253-FC16-4DE5-AAA7-DA0DC17800B2}"/>
              </a:ext>
            </a:extLst>
          </p:cNvPr>
          <p:cNvSpPr txBox="1"/>
          <p:nvPr/>
        </p:nvSpPr>
        <p:spPr>
          <a:xfrm>
            <a:off x="-1" y="6450185"/>
            <a:ext cx="724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5"/>
              </a:rPr>
              <a:t>Cai T, Clin Infect Dis, 2012</a:t>
            </a:r>
            <a:r>
              <a:rPr lang="fr-FR" dirty="0"/>
              <a:t> </a:t>
            </a:r>
            <a:r>
              <a:rPr lang="fr-FR" dirty="0" err="1"/>
              <a:t>Treatment</a:t>
            </a:r>
            <a:r>
              <a:rPr lang="fr-FR" dirty="0"/>
              <a:t> of ASB in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women</a:t>
            </a:r>
            <a:r>
              <a:rPr lang="fr-FR" dirty="0"/>
              <a:t> a/w more UTI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1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W TASP TEMPLATE OCT 2018" id="{58216E8C-EF21-5A44-A1F2-78765A2B345D}" vid="{BFC32FCF-AEAA-C249-BE8E-509AB58832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8063322ECD2A4C836D2589E489F290" ma:contentTypeVersion="11" ma:contentTypeDescription="Create a new document." ma:contentTypeScope="" ma:versionID="0df322bfd95e9e91ca8bcca9a57ba271">
  <xsd:schema xmlns:xsd="http://www.w3.org/2001/XMLSchema" xmlns:xs="http://www.w3.org/2001/XMLSchema" xmlns:p="http://schemas.microsoft.com/office/2006/metadata/properties" xmlns:ns2="eacaa5ce-4b13-4929-997a-fd8c1bfe780a" xmlns:ns3="69aa3883-b251-412e-bf1d-acb3217d06af" targetNamespace="http://schemas.microsoft.com/office/2006/metadata/properties" ma:root="true" ma:fieldsID="c33c6043d5a763f8d610383480840c11" ns2:_="" ns3:_="">
    <xsd:import namespace="eacaa5ce-4b13-4929-997a-fd8c1bfe780a"/>
    <xsd:import namespace="69aa3883-b251-412e-bf1d-acb3217d06a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aa5ce-4b13-4929-997a-fd8c1bfe780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a3883-b251-412e-bf1d-acb3217d06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448A84-245D-4AAE-8108-5F2E0E061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caa5ce-4b13-4929-997a-fd8c1bfe780a"/>
    <ds:schemaRef ds:uri="69aa3883-b251-412e-bf1d-acb3217d06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885C25-197A-46FD-869A-1B7BF63598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758084-F0B5-4026-A3B6-67A8CDAA2299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eacaa5ce-4b13-4929-997a-fd8c1bfe780a"/>
    <ds:schemaRef ds:uri="69aa3883-b251-412e-bf1d-acb3217d06a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906</TotalTime>
  <Words>490</Words>
  <Application>Microsoft Office PowerPoint</Application>
  <PresentationFormat>On-screen Show (4:3)</PresentationFormat>
  <Paragraphs>75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Your Lit Review</vt:lpstr>
      <vt:lpstr>PowerPoint Presentation</vt:lpstr>
      <vt:lpstr>Evidence Summary (section V)</vt:lpstr>
      <vt:lpstr>Rationale</vt:lpstr>
      <vt:lpstr>Case</vt:lpstr>
      <vt:lpstr>Know Your Audience</vt:lpstr>
      <vt:lpstr>Confusion is a symptom of a UTI and should be treated</vt:lpstr>
      <vt:lpstr>Pt had a UTI before and got better with antibiotics</vt:lpstr>
      <vt:lpstr>This patient cannot give me a history</vt:lpstr>
      <vt:lpstr>What if I miss something?</vt:lpstr>
      <vt:lpstr>Case</vt:lpstr>
      <vt:lpstr>Know Your Audience</vt:lpstr>
      <vt:lpstr>Is it the system? </vt:lpstr>
      <vt:lpstr>Is it the culture?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 Martinez-Paz</dc:creator>
  <cp:lastModifiedBy>Chloe Bryson-Cahn</cp:lastModifiedBy>
  <cp:revision>54</cp:revision>
  <dcterms:created xsi:type="dcterms:W3CDTF">2018-12-05T20:51:57Z</dcterms:created>
  <dcterms:modified xsi:type="dcterms:W3CDTF">2022-12-15T17:31:58Z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0x010100508063322ECD2A4C836D2589E489F290</vt:lpwstr>
  </property>
</Properties>
</file>