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5" r:id="rId2"/>
    <p:sldId id="304" r:id="rId3"/>
    <p:sldId id="311" r:id="rId4"/>
    <p:sldId id="312" r:id="rId5"/>
    <p:sldId id="313" r:id="rId6"/>
    <p:sldId id="336" r:id="rId7"/>
    <p:sldId id="337" r:id="rId8"/>
    <p:sldId id="331" r:id="rId9"/>
    <p:sldId id="306" r:id="rId10"/>
    <p:sldId id="324" r:id="rId11"/>
    <p:sldId id="338" r:id="rId12"/>
    <p:sldId id="332" r:id="rId13"/>
    <p:sldId id="323" r:id="rId14"/>
    <p:sldId id="314" r:id="rId15"/>
    <p:sldId id="327" r:id="rId16"/>
    <p:sldId id="328" r:id="rId17"/>
    <p:sldId id="329" r:id="rId18"/>
    <p:sldId id="339" r:id="rId19"/>
    <p:sldId id="334" r:id="rId20"/>
    <p:sldId id="308" r:id="rId21"/>
    <p:sldId id="319" r:id="rId22"/>
    <p:sldId id="335" r:id="rId23"/>
    <p:sldId id="320" r:id="rId24"/>
    <p:sldId id="321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in, Rupali" initials="JR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74"/>
    <p:restoredTop sz="91259" autoAdjust="0"/>
  </p:normalViewPr>
  <p:slideViewPr>
    <p:cSldViewPr snapToGrid="0" snapToObjects="1">
      <p:cViewPr>
        <p:scale>
          <a:sx n="120" d="100"/>
          <a:sy n="120" d="100"/>
        </p:scale>
        <p:origin x="1024" y="1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3-23T15:30:40.781" idx="1">
    <p:pos x="3328" y="1227"/>
    <p:text>spell out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3-23T15:36:24.886" idx="3">
    <p:pos x="5339" y="1008"/>
    <p:text>add reference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3-23T15:38:24.643" idx="4">
    <p:pos x="3029" y="2096"/>
    <p:text>what dose? Combine with below bullet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3-23T15:39:33.139" idx="5">
    <p:pos x="10" y="10"/>
    <p:text>NOTICE: NO wound swabs on the ordersets!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FDFA6-9BA7-1540-A756-7B1C110AA0BB}" type="datetimeFigureOut">
              <a:rPr lang="en-US" smtClean="0">
                <a:latin typeface="Arial"/>
              </a:rPr>
              <a:t>3/29/18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CFFE0-381C-C147-9CA7-F3E4CA42E657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8975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BB88BB2B-1EB9-4D99-8EC3-A7060843EC88}" type="datetimeFigureOut">
              <a:rPr lang="en-US" smtClean="0"/>
              <a:pPr/>
              <a:t>3/29/18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6BC16AA4-6A0C-438F-AD0E-CB3AFD9D3A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8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Erisypelas</a:t>
            </a:r>
            <a:r>
              <a:rPr lang="en-US" baseline="0" dirty="0"/>
              <a:t> is more superficial than cellulitis and involves lymphatics. Most often GAS. Well demarcated. </a:t>
            </a:r>
            <a:r>
              <a:rPr lang="en-US" baseline="0" dirty="0" err="1"/>
              <a:t>Peau</a:t>
            </a:r>
            <a:r>
              <a:rPr lang="en-US" baseline="0" dirty="0"/>
              <a:t> </a:t>
            </a:r>
            <a:r>
              <a:rPr lang="en-US" baseline="0" dirty="0" err="1"/>
              <a:t>d’orange</a:t>
            </a:r>
            <a:r>
              <a:rPr lang="en-US" baseline="0" dirty="0"/>
              <a:t>. </a:t>
            </a:r>
          </a:p>
          <a:p>
            <a:r>
              <a:rPr lang="en-US" baseline="0" dirty="0"/>
              <a:t>Cellulitis effects dermis and subcutaneous fat.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16AA4-6A0C-438F-AD0E-CB3AFD9D3A6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16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duration!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16AA4-6A0C-438F-AD0E-CB3AFD9D3A6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12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Hard to say</a:t>
            </a:r>
            <a:r>
              <a:rPr lang="en-US" baseline="0" dirty="0"/>
              <a:t> determine epi because cellulitis is so rarely cultured. </a:t>
            </a:r>
            <a:endParaRPr lang="en-US" dirty="0"/>
          </a:p>
          <a:p>
            <a:r>
              <a:rPr lang="en-US" dirty="0"/>
              <a:t>Likely etiology varies largel</a:t>
            </a:r>
            <a:r>
              <a:rPr lang="en-US" baseline="0" dirty="0"/>
              <a:t>y with RF and </a:t>
            </a:r>
            <a:r>
              <a:rPr lang="en-US" baseline="0" dirty="0" err="1"/>
              <a:t>immue</a:t>
            </a:r>
            <a:r>
              <a:rPr lang="en-US" baseline="0" dirty="0"/>
              <a:t> status. Lymphedema. ,liver failure, renal failure, diabetes, HIV, transplant patients, et. </a:t>
            </a:r>
          </a:p>
          <a:p>
            <a:r>
              <a:rPr lang="en-US" baseline="0" dirty="0"/>
              <a:t>Most common cause is beta hemolytic strep with GS the most common of those.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16AA4-6A0C-438F-AD0E-CB3AFD9D3A6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8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Pneumonia and SSTI </a:t>
            </a:r>
            <a:r>
              <a:rPr lang="en-US" dirty="0" err="1"/>
              <a:t>mostfrustrating</a:t>
            </a:r>
            <a:r>
              <a:rPr lang="en-US" dirty="0"/>
              <a:t> diagnoses for a hospitalist. So subjective. So</a:t>
            </a:r>
            <a:r>
              <a:rPr lang="en-US" baseline="0" dirty="0"/>
              <a:t> many mimics! Hard to diagnose and treat.</a:t>
            </a:r>
            <a:endParaRPr lang="en-US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most common admission.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/>
              <a:t>Mimics: Gout, venous stasis, thrombus, lymphedema, malignancy, </a:t>
            </a:r>
            <a:r>
              <a:rPr lang="en-US" sz="2200" dirty="0" err="1"/>
              <a:t>auotimmune</a:t>
            </a:r>
            <a:r>
              <a:rPr lang="en-US" sz="2200" dirty="0"/>
              <a:t>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/>
              <a:t>Duration</a:t>
            </a:r>
            <a:r>
              <a:rPr lang="en-US" sz="2200" baseline="0" dirty="0"/>
              <a:t> should be 5-7 days but often treated for 10-14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16AA4-6A0C-438F-AD0E-CB3AFD9D3A6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53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only are we choosing</a:t>
            </a:r>
            <a:r>
              <a:rPr lang="en-US" baseline="0" dirty="0"/>
              <a:t> the wrong </a:t>
            </a:r>
            <a:r>
              <a:rPr lang="en-US" baseline="0" dirty="0" err="1"/>
              <a:t>abx</a:t>
            </a:r>
            <a:r>
              <a:rPr lang="en-US" baseline="0" dirty="0"/>
              <a:t> but we are giving them for way too long!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16AA4-6A0C-438F-AD0E-CB3AFD9D3A6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72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Disclaimer: Myths 4-6 are mine.</a:t>
            </a:r>
          </a:p>
          <a:p>
            <a:r>
              <a:rPr lang="en-US" dirty="0"/>
              <a:t>Duration should be 5 days….but the average Is</a:t>
            </a:r>
            <a:r>
              <a:rPr lang="en-US" baseline="0" dirty="0"/>
              <a:t> double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16AA4-6A0C-438F-AD0E-CB3AFD9D3A6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81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16AA4-6A0C-438F-AD0E-CB3AFD9D3A6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06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PSSTI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mild: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Tx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only I and D. PSSTI mod defined as purulence with a systemic sign of infection. Severe PSSTI is failed I and D plus oral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abx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or who have systemic signs of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infectionor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are immunocompromised.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NPSSTI mild has no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foxus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of purulence. Mod NPSSTI has a systemic sign of infection. Severe NPSSTI have failed oral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abx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or have sepsis or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immunocompromized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. 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16AA4-6A0C-438F-AD0E-CB3AFD9D3A6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62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Calculate LRINEC score for severe </a:t>
            </a:r>
            <a:r>
              <a:rPr lang="en-US" dirty="0" err="1"/>
              <a:t>nonpurulent</a:t>
            </a:r>
            <a:r>
              <a:rPr lang="en-US" dirty="0"/>
              <a:t> cellulitis. JAMA. 2016. 316(3).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16AA4-6A0C-438F-AD0E-CB3AFD9D3A6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368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Duration is missing!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16AA4-6A0C-438F-AD0E-CB3AFD9D3A6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7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Subtitle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</a:t>
            </a:r>
          </a:p>
          <a:p>
            <a:r>
              <a:rPr lang="en-US" dirty="0"/>
              <a:t>Date </a:t>
            </a:r>
          </a:p>
          <a:p>
            <a:endParaRPr lang="en-US" dirty="0"/>
          </a:p>
        </p:txBody>
      </p:sp>
      <p:pic>
        <p:nvPicPr>
          <p:cNvPr id="8" name="Picture 7" descr="UW TASP_LogoExploration_RGB_White_ECH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559"/>
            <a:ext cx="457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0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 descr="background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1057657"/>
            <a:ext cx="9162288" cy="480974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477012" y="2057400"/>
            <a:ext cx="8314182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476250" y="3067050"/>
            <a:ext cx="8314943" cy="133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76250" y="4442883"/>
            <a:ext cx="8314943" cy="72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6FC5FF"/>
              </a:buClr>
              <a:buFont typeface="Arial"/>
              <a:buNone/>
              <a:defRPr sz="1400" b="0" i="0" u="none" strike="noStrike" cap="none">
                <a:solidFill>
                  <a:srgbClr val="6FC5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" name="Shape 20"/>
          <p:cNvSpPr txBox="1"/>
          <p:nvPr/>
        </p:nvSpPr>
        <p:spPr>
          <a:xfrm>
            <a:off x="381000" y="6096000"/>
            <a:ext cx="701040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presentation is intended for educational use only, and does not in any way constitute medical </a:t>
            </a:r>
            <a:b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consultation or advice related to any specific patient.</a:t>
            </a:r>
          </a:p>
        </p:txBody>
      </p:sp>
      <p:sp>
        <p:nvSpPr>
          <p:cNvPr id="21" name="Shape 21"/>
          <p:cNvSpPr/>
          <p:nvPr/>
        </p:nvSpPr>
        <p:spPr>
          <a:xfrm>
            <a:off x="0" y="-12705"/>
            <a:ext cx="9162287" cy="655310"/>
          </a:xfrm>
          <a:prstGeom prst="rect">
            <a:avLst/>
          </a:prstGeom>
          <a:solidFill>
            <a:srgbClr val="001D4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60000"/>
              </a:lnSpc>
              <a:spcBef>
                <a:spcPts val="0"/>
              </a:spcBef>
              <a:buClr>
                <a:srgbClr val="7592A4"/>
              </a:buClr>
              <a:buFont typeface="Arial"/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0" y="642605"/>
            <a:ext cx="9162288" cy="991363"/>
          </a:xfrm>
          <a:prstGeom prst="rect">
            <a:avLst/>
          </a:prstGeom>
          <a:solidFill>
            <a:srgbClr val="FFFFFF"/>
          </a:solidFill>
          <a:ln>
            <a:solidFill>
              <a:srgbClr val="604A7B"/>
            </a:solidFill>
          </a:ln>
        </p:spPr>
        <p:txBody>
          <a:bodyPr lIns="5486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UW TASP_LogoExploration_RGB_Color_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46615"/>
            <a:ext cx="4572000" cy="13716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-4150" y="654555"/>
            <a:ext cx="9158733" cy="1588"/>
          </a:xfrm>
          <a:prstGeom prst="line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238" y="1614265"/>
            <a:ext cx="9158733" cy="1588"/>
          </a:xfrm>
          <a:prstGeom prst="line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44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834416"/>
            <a:ext cx="9158733" cy="1588"/>
          </a:xfrm>
          <a:prstGeom prst="line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-1" y="5017287"/>
            <a:ext cx="9158733" cy="1588"/>
          </a:xfrm>
          <a:prstGeom prst="line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UW TASP_LogoExploration_RGB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68" y="6381750"/>
            <a:ext cx="1474610" cy="4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2677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040202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Reference </a:t>
            </a:r>
          </a:p>
        </p:txBody>
      </p:sp>
      <p:pic>
        <p:nvPicPr>
          <p:cNvPr id="9" name="Picture 8" descr="UW TASP_LogoExploration_RGB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51" y="6339195"/>
            <a:ext cx="1460040" cy="43801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Slide: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0628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040202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Reference </a:t>
            </a:r>
          </a:p>
        </p:txBody>
      </p:sp>
      <p:pic>
        <p:nvPicPr>
          <p:cNvPr id="5" name="Picture 4" descr="UW TASP_LogoExploration_RGB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51" y="6339195"/>
            <a:ext cx="1460040" cy="43801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Slide: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7614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UW TASP_LogoExploration_RGB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51" y="6339195"/>
            <a:ext cx="1460040" cy="438012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040202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Reference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Slide: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9864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27148" y="1645217"/>
            <a:ext cx="8671798" cy="42810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7" name="Picture 6" descr="UW TASP_LogoExploration_RGB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51" y="6339195"/>
            <a:ext cx="1460040" cy="438012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040202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Reference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Slide: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9252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76200"/>
            <a:ext cx="9162289" cy="69342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772400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7" name="Picture 6" descr="UW TASP_LogoExploration_RGB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68" y="6381750"/>
            <a:ext cx="1474610" cy="4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2405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419533"/>
            <a:ext cx="9158733" cy="1588"/>
          </a:xfrm>
          <a:prstGeom prst="line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background.jpg"/>
          <p:cNvPicPr>
            <a:picLocks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62288" cy="1417638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040202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Reference </a:t>
            </a:r>
          </a:p>
        </p:txBody>
      </p:sp>
      <p:pic>
        <p:nvPicPr>
          <p:cNvPr id="6" name="Picture 5" descr="UW TASP_LogoExploration_RGB_Color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51" y="6339195"/>
            <a:ext cx="1460040" cy="43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3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1" r:id="rId3"/>
    <p:sldLayoutId id="2147483650" r:id="rId4"/>
    <p:sldLayoutId id="2147483660" r:id="rId5"/>
    <p:sldLayoutId id="2147483653" r:id="rId6"/>
    <p:sldLayoutId id="2147483654" r:id="rId7"/>
    <p:sldLayoutId id="2147483662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Toolkit: Skin &amp; Soft Tissue Infections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Theodore Wright, MD</a:t>
            </a:r>
          </a:p>
          <a:p>
            <a:r>
              <a:rPr lang="en-US" dirty="0"/>
              <a:t>UW Medicine | Harborview Medical Center</a:t>
            </a:r>
          </a:p>
          <a:p>
            <a:r>
              <a:rPr lang="en-US" dirty="0"/>
              <a:t>tcw2@uw.edu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March 20, 2018</a:t>
            </a:r>
          </a:p>
        </p:txBody>
      </p:sp>
    </p:spTree>
    <p:extLst>
      <p:ext uri="{BB962C8B-B14F-4D97-AF65-F5344CB8AC3E}">
        <p14:creationId xmlns:p14="http://schemas.microsoft.com/office/powerpoint/2010/main" val="3510249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Mild non-purulent disease: 21% admitted, 88% of those got </a:t>
            </a:r>
            <a:r>
              <a:rPr lang="en-US" sz="2000" dirty="0" err="1"/>
              <a:t>vanco</a:t>
            </a:r>
            <a:r>
              <a:rPr lang="en-US" sz="2000" dirty="0"/>
              <a:t> and pip/</a:t>
            </a:r>
            <a:r>
              <a:rPr lang="en-US" sz="2000" dirty="0" err="1"/>
              <a:t>tazo</a:t>
            </a:r>
            <a:r>
              <a:rPr lang="en-US" sz="2000" dirty="0"/>
              <a:t>, 36% of discharged did not receive appropriate </a:t>
            </a:r>
            <a:r>
              <a:rPr lang="en-US" sz="2000" dirty="0" err="1"/>
              <a:t>abx</a:t>
            </a:r>
            <a:r>
              <a:rPr lang="en-US" sz="2000" dirty="0"/>
              <a:t>..</a:t>
            </a:r>
          </a:p>
          <a:p>
            <a:endParaRPr lang="en-US" sz="2000" dirty="0"/>
          </a:p>
          <a:p>
            <a:r>
              <a:rPr lang="en-US" sz="2000" dirty="0"/>
              <a:t>Mild purulent SSTI: 44% treated as outpatient had I &amp; D  but then 100% of those were then given </a:t>
            </a:r>
            <a:r>
              <a:rPr lang="en-US" sz="2000" dirty="0" err="1"/>
              <a:t>abx</a:t>
            </a:r>
            <a:r>
              <a:rPr lang="en-US" sz="2000" dirty="0"/>
              <a:t> inappropriately. Of those admitted 0% received appropriate </a:t>
            </a:r>
            <a:r>
              <a:rPr lang="en-US" sz="2000" dirty="0" err="1"/>
              <a:t>abx</a:t>
            </a:r>
            <a:r>
              <a:rPr lang="en-US" sz="2000" dirty="0"/>
              <a:t> course.</a:t>
            </a:r>
          </a:p>
          <a:p>
            <a:pPr lvl="1"/>
            <a:r>
              <a:rPr lang="en-US" sz="1800" dirty="0"/>
              <a:t>43% of purulent SSTIs overall received appropriate </a:t>
            </a:r>
            <a:r>
              <a:rPr lang="en-US" sz="1800" dirty="0" err="1"/>
              <a:t>abx</a:t>
            </a:r>
            <a:r>
              <a:rPr lang="en-US" sz="18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Mod/Severe disease: 21-24% given inappropriate </a:t>
            </a:r>
            <a:r>
              <a:rPr lang="en-US" sz="2000" dirty="0" err="1"/>
              <a:t>abx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Non-purulent SSTI: 29% given wrong </a:t>
            </a:r>
            <a:r>
              <a:rPr lang="en-US" sz="2000" dirty="0" err="1"/>
              <a:t>abx</a:t>
            </a:r>
            <a:r>
              <a:rPr lang="en-US" sz="2000" dirty="0"/>
              <a:t> in ED. </a:t>
            </a:r>
          </a:p>
          <a:p>
            <a:endParaRPr lang="en-US" sz="2000" dirty="0"/>
          </a:p>
          <a:p>
            <a:r>
              <a:rPr lang="en-US" sz="2000" dirty="0"/>
              <a:t>Severe disease with sepsis: 34% discharged to home!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12" y="0"/>
            <a:ext cx="5991225" cy="14288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6248399" cy="14902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1634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83675D-D296-CF43-BF9D-68D6824D9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Uncomplicated SSTI only = No RF for GNR or anaerobic infection and not admitted to the ICU. </a:t>
            </a:r>
          </a:p>
          <a:p>
            <a:endParaRPr lang="en-US" dirty="0"/>
          </a:p>
          <a:p>
            <a:r>
              <a:rPr lang="en-US" dirty="0"/>
              <a:t>Only 20% received an appropriate duration of antibiotics; &lt;10 d.</a:t>
            </a:r>
          </a:p>
          <a:p>
            <a:endParaRPr lang="en-US" dirty="0"/>
          </a:p>
          <a:p>
            <a:r>
              <a:rPr lang="en-US" dirty="0"/>
              <a:t>51% received 10-14 days of </a:t>
            </a:r>
            <a:r>
              <a:rPr lang="en-US" dirty="0" err="1"/>
              <a:t>abx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28% received &gt;14d </a:t>
            </a:r>
            <a:r>
              <a:rPr lang="en-US" dirty="0" err="1"/>
              <a:t>abx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F6E662-1004-9244-8177-5554DA8A8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BDB7DD-90A6-1847-907D-EB40ED5BB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0"/>
            <a:ext cx="4491038" cy="142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43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469395"/>
            <a:ext cx="8229600" cy="4525963"/>
          </a:xfrm>
        </p:spPr>
        <p:txBody>
          <a:bodyPr/>
          <a:lstStyle/>
          <a:p>
            <a:r>
              <a:rPr lang="en-US" sz="2000" dirty="0"/>
              <a:t>Myth 1: All that is red and swollen is cellulitis.</a:t>
            </a:r>
          </a:p>
          <a:p>
            <a:pPr lvl="1"/>
            <a:r>
              <a:rPr lang="en-US" sz="2000" dirty="0"/>
              <a:t>Raise the leg and if erythema abates within 1-2 minutes then it is unlikely to be cellulitis. </a:t>
            </a:r>
          </a:p>
          <a:p>
            <a:r>
              <a:rPr lang="en-US" sz="2000" dirty="0"/>
              <a:t>Myth 2: My patient has bilateral LE cellulitis. </a:t>
            </a:r>
          </a:p>
          <a:p>
            <a:pPr lvl="1"/>
            <a:r>
              <a:rPr lang="en-US" sz="2000" dirty="0"/>
              <a:t>This is not a thing. </a:t>
            </a:r>
          </a:p>
          <a:p>
            <a:r>
              <a:rPr lang="en-US" sz="2000" dirty="0"/>
              <a:t>Myth 3: All SSTI require systemic </a:t>
            </a:r>
            <a:r>
              <a:rPr lang="en-US" sz="2000" dirty="0" err="1"/>
              <a:t>abx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Impetigo can be treated with topical </a:t>
            </a:r>
            <a:r>
              <a:rPr lang="en-US" sz="2000" dirty="0" err="1"/>
              <a:t>abx</a:t>
            </a:r>
            <a:r>
              <a:rPr lang="en-US" sz="2000" dirty="0"/>
              <a:t>. </a:t>
            </a:r>
          </a:p>
          <a:p>
            <a:pPr lvl="1"/>
            <a:r>
              <a:rPr lang="en-US" sz="2000" dirty="0"/>
              <a:t>Simple abscesses that are drained may not require </a:t>
            </a:r>
            <a:r>
              <a:rPr lang="en-US" sz="2000" dirty="0" err="1"/>
              <a:t>abx</a:t>
            </a:r>
            <a:r>
              <a:rPr lang="en-US" sz="2000" dirty="0"/>
              <a:t>. </a:t>
            </a:r>
          </a:p>
          <a:p>
            <a:r>
              <a:rPr lang="en-US" sz="2000" dirty="0"/>
              <a:t>Myth 4: Longer is better</a:t>
            </a:r>
          </a:p>
          <a:p>
            <a:r>
              <a:rPr lang="en-US" sz="2000" dirty="0"/>
              <a:t>Myth 5: My patient needs pip/</a:t>
            </a:r>
            <a:r>
              <a:rPr lang="en-US" sz="2000" dirty="0" err="1"/>
              <a:t>tazo</a:t>
            </a:r>
            <a:endParaRPr lang="en-US" sz="2000" dirty="0"/>
          </a:p>
          <a:p>
            <a:r>
              <a:rPr lang="en-US" sz="2000" dirty="0"/>
              <a:t>Myth 6: My patient is failing outpatient treatment and needs IV vancomycin in the hospital.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3 Myths of SSTI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850" y="6254414"/>
            <a:ext cx="714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 Regular"/>
              </a:rPr>
              <a:t>Mcreary</a:t>
            </a:r>
            <a:r>
              <a:rPr lang="en-US" sz="1400" dirty="0">
                <a:latin typeface="Arial Regular"/>
              </a:rPr>
              <a:t> et al. Top 10 myths regarding the diagnosis and treatment of cellulitis. Journal of Emergency Medicine. 53(4). 2017</a:t>
            </a:r>
          </a:p>
        </p:txBody>
      </p:sp>
    </p:spTree>
    <p:extLst>
      <p:ext uri="{BB962C8B-B14F-4D97-AF65-F5344CB8AC3E}">
        <p14:creationId xmlns:p14="http://schemas.microsoft.com/office/powerpoint/2010/main" val="18699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0"/>
            <a:ext cx="8229600" cy="1600200"/>
          </a:xfrm>
          <a:ln>
            <a:solidFill>
              <a:schemeClr val="accent1"/>
            </a:solidFill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68" y="1971675"/>
            <a:ext cx="5104007" cy="45259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72225" y="3028950"/>
            <a:ext cx="1428750" cy="1714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72225" y="5014913"/>
            <a:ext cx="1428750" cy="1571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2225" y="5672137"/>
            <a:ext cx="1428750" cy="1857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5" y="1600200"/>
            <a:ext cx="333514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egular"/>
              </a:rPr>
              <a:t>Interventions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 Regular"/>
              </a:rPr>
              <a:t>Provider Education and ordersets/algorithms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 Regular"/>
              </a:rPr>
              <a:t>Earlier conversion to PO</a:t>
            </a:r>
          </a:p>
          <a:p>
            <a:r>
              <a:rPr lang="en-US" sz="2400" dirty="0">
                <a:latin typeface="Arial Regular"/>
              </a:rPr>
              <a:t>Results: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egular"/>
              </a:rPr>
              <a:t>Increased adherence to evidence based </a:t>
            </a:r>
            <a:r>
              <a:rPr lang="en-US" sz="2000" dirty="0" err="1">
                <a:latin typeface="Arial Regular"/>
              </a:rPr>
              <a:t>abx</a:t>
            </a:r>
            <a:r>
              <a:rPr lang="en-US" sz="2000" dirty="0">
                <a:latin typeface="Arial Regular"/>
              </a:rPr>
              <a:t> choices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egular"/>
              </a:rPr>
              <a:t>Reduced readmission and complications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egular"/>
              </a:rPr>
              <a:t>Increased Anti-</a:t>
            </a:r>
            <a:r>
              <a:rPr lang="en-US" sz="2000" dirty="0" err="1">
                <a:latin typeface="Arial Regular"/>
              </a:rPr>
              <a:t>PsA</a:t>
            </a:r>
            <a:r>
              <a:rPr lang="en-US" sz="2000" dirty="0">
                <a:latin typeface="Arial Regular"/>
              </a:rPr>
              <a:t> coverage but shorter duration</a:t>
            </a:r>
          </a:p>
        </p:txBody>
      </p:sp>
    </p:spTree>
    <p:extLst>
      <p:ext uri="{BB962C8B-B14F-4D97-AF65-F5344CB8AC3E}">
        <p14:creationId xmlns:p14="http://schemas.microsoft.com/office/powerpoint/2010/main" val="1877316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Clinical diagnosis!</a:t>
            </a:r>
          </a:p>
          <a:p>
            <a:r>
              <a:rPr lang="en-US" sz="2000" dirty="0"/>
              <a:t>Do culture…</a:t>
            </a:r>
          </a:p>
          <a:p>
            <a:pPr lvl="1"/>
            <a:r>
              <a:rPr lang="en-US" sz="2000" dirty="0"/>
              <a:t>Purulent debris when performing I and D.</a:t>
            </a:r>
          </a:p>
          <a:p>
            <a:r>
              <a:rPr lang="en-US" sz="2000" dirty="0"/>
              <a:t>Do not to culture…</a:t>
            </a:r>
          </a:p>
          <a:p>
            <a:pPr lvl="1"/>
            <a:r>
              <a:rPr lang="en-US" sz="2000" dirty="0"/>
              <a:t>Chronic ulcer beds. </a:t>
            </a:r>
          </a:p>
          <a:p>
            <a:pPr lvl="1"/>
            <a:r>
              <a:rPr lang="en-US" sz="2000" dirty="0"/>
              <a:t>Aspirate of cellulitis or erysipelas. </a:t>
            </a:r>
          </a:p>
          <a:p>
            <a:r>
              <a:rPr lang="en-US" sz="2000" dirty="0"/>
              <a:t>Get blood cultures if…	</a:t>
            </a:r>
          </a:p>
          <a:p>
            <a:pPr lvl="1"/>
            <a:r>
              <a:rPr lang="en-US" sz="2000" dirty="0"/>
              <a:t>Systemically ill; septic. </a:t>
            </a:r>
          </a:p>
          <a:p>
            <a:pPr lvl="1"/>
            <a:r>
              <a:rPr lang="en-US" sz="2000" dirty="0"/>
              <a:t>Immunosuppressed </a:t>
            </a:r>
          </a:p>
          <a:p>
            <a:pPr lvl="1"/>
            <a:r>
              <a:rPr lang="en-US" sz="2000" dirty="0"/>
              <a:t>Bite or trauma</a:t>
            </a:r>
          </a:p>
          <a:p>
            <a:pPr lvl="1"/>
            <a:r>
              <a:rPr lang="en-US" sz="2000" dirty="0"/>
              <a:t>Failing to respond to therapy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30963"/>
            <a:ext cx="6996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Regular"/>
              </a:rPr>
              <a:t>Stevens, DL. Practice </a:t>
            </a:r>
            <a:r>
              <a:rPr lang="en-US" sz="1400" dirty="0" err="1">
                <a:latin typeface="Arial Regular"/>
              </a:rPr>
              <a:t>Guidelinesfor</a:t>
            </a:r>
            <a:r>
              <a:rPr lang="en-US" sz="1400" dirty="0">
                <a:latin typeface="Arial Regular"/>
              </a:rPr>
              <a:t> Diagnosis and Management </a:t>
            </a:r>
            <a:r>
              <a:rPr lang="en-US" sz="1400" dirty="0" err="1">
                <a:latin typeface="Arial Regular"/>
              </a:rPr>
              <a:t>ofSSTI</a:t>
            </a:r>
            <a:r>
              <a:rPr lang="en-US" sz="1400" dirty="0">
                <a:latin typeface="Arial Regular"/>
              </a:rPr>
              <a:t>. IDSA. 2014</a:t>
            </a:r>
            <a:r>
              <a:rPr lang="en-US" sz="1050" dirty="0">
                <a:latin typeface="Arial Regula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4233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26533" y="1448329"/>
            <a:ext cx="9501981" cy="473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51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non-purulent SSTI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8357" y="1600200"/>
            <a:ext cx="7807286" cy="45259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4388" y="6430963"/>
            <a:ext cx="5300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Regular"/>
              </a:rPr>
              <a:t>Raff, AB; </a:t>
            </a:r>
            <a:r>
              <a:rPr lang="en-US" sz="1100" dirty="0" err="1">
                <a:latin typeface="Arial Regular"/>
              </a:rPr>
              <a:t>Kroshinsky</a:t>
            </a:r>
            <a:r>
              <a:rPr lang="en-US" sz="1100" dirty="0">
                <a:latin typeface="Arial Regular"/>
              </a:rPr>
              <a:t>, D. Cellulitis: A Review. JAMA. 2016. 316(3).</a:t>
            </a:r>
          </a:p>
        </p:txBody>
      </p:sp>
    </p:spTree>
    <p:extLst>
      <p:ext uri="{BB962C8B-B14F-4D97-AF65-F5344CB8AC3E}">
        <p14:creationId xmlns:p14="http://schemas.microsoft.com/office/powerpoint/2010/main" val="572669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Purulent SSTI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668" y="1473200"/>
            <a:ext cx="8012118" cy="4800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9668" y="6451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Arial Regular"/>
              </a:rPr>
              <a:t>Raff, AB; </a:t>
            </a:r>
            <a:r>
              <a:rPr lang="en-US" sz="1200" dirty="0" err="1">
                <a:latin typeface="Arial Regular"/>
              </a:rPr>
              <a:t>Kroshinsky</a:t>
            </a:r>
            <a:r>
              <a:rPr lang="en-US" sz="1200" dirty="0">
                <a:latin typeface="Arial Regular"/>
              </a:rPr>
              <a:t>, D. Cellulitis: A Review. JAMA. 2016. 316(3).</a:t>
            </a:r>
          </a:p>
        </p:txBody>
      </p:sp>
    </p:spTree>
    <p:extLst>
      <p:ext uri="{BB962C8B-B14F-4D97-AF65-F5344CB8AC3E}">
        <p14:creationId xmlns:p14="http://schemas.microsoft.com/office/powerpoint/2010/main" val="501780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EF6FC5-643D-DD41-9AF4-8480740F8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TMP/SMX v placebo for uncomplicated abscesses drained in the ED.</a:t>
            </a:r>
          </a:p>
          <a:p>
            <a:endParaRPr lang="en-US" sz="2400" dirty="0"/>
          </a:p>
          <a:p>
            <a:r>
              <a:rPr lang="en-US" sz="2400" dirty="0"/>
              <a:t>7 days of 2 DS tabs TMP/SMX PO BID!</a:t>
            </a:r>
          </a:p>
          <a:p>
            <a:endParaRPr lang="en-US" sz="2400" dirty="0"/>
          </a:p>
          <a:p>
            <a:r>
              <a:rPr lang="en-US" sz="2400" dirty="0"/>
              <a:t>Improved clinical cure and reduced rates of readmission or complications at 30 days. </a:t>
            </a:r>
          </a:p>
          <a:p>
            <a:endParaRPr lang="en-US" sz="2400" dirty="0"/>
          </a:p>
          <a:p>
            <a:r>
              <a:rPr lang="en-US" sz="2400" dirty="0"/>
              <a:t>No serious adverse events; i.e. renal failure or SJS. 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743C7B-79C1-5643-998E-697444BA2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0D3853-29AE-4546-B399-A33BCEBCB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39" y="0"/>
            <a:ext cx="4170363" cy="1379278"/>
          </a:xfrm>
        </p:spPr>
      </p:pic>
    </p:spTree>
    <p:extLst>
      <p:ext uri="{BB962C8B-B14F-4D97-AF65-F5344CB8AC3E}">
        <p14:creationId xmlns:p14="http://schemas.microsoft.com/office/powerpoint/2010/main" val="1273886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Uncomplicated abscess, &lt;5 cm. </a:t>
            </a:r>
          </a:p>
          <a:p>
            <a:endParaRPr lang="en-US" sz="2400" dirty="0"/>
          </a:p>
          <a:p>
            <a:r>
              <a:rPr lang="en-US" sz="2400" i="1" dirty="0"/>
              <a:t>S.aureus</a:t>
            </a:r>
            <a:r>
              <a:rPr lang="en-US" sz="2400" dirty="0"/>
              <a:t> isolated in 67% of cx. 49% MRSA.</a:t>
            </a:r>
          </a:p>
          <a:p>
            <a:endParaRPr lang="en-US" sz="2400" dirty="0"/>
          </a:p>
          <a:p>
            <a:r>
              <a:rPr lang="en-US" sz="2400" dirty="0"/>
              <a:t>Given 10 days of TMP/SMX DS 1 tab PO BID. </a:t>
            </a:r>
          </a:p>
          <a:p>
            <a:endParaRPr lang="en-US" sz="2400" dirty="0"/>
          </a:p>
          <a:p>
            <a:r>
              <a:rPr lang="en-US" sz="2400" dirty="0"/>
              <a:t>Improved cure rate compared to placebo at 10 days post-drainage.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6" y="0"/>
            <a:ext cx="5334000" cy="152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6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SSTIs?</a:t>
            </a:r>
          </a:p>
          <a:p>
            <a:r>
              <a:rPr lang="en-US" dirty="0"/>
              <a:t>What is the Problem?</a:t>
            </a:r>
          </a:p>
          <a:p>
            <a:r>
              <a:rPr lang="en-US" dirty="0"/>
              <a:t>How to diagnosis SSTI</a:t>
            </a:r>
          </a:p>
          <a:p>
            <a:r>
              <a:rPr lang="en-US" dirty="0"/>
              <a:t>How to treat SSTI</a:t>
            </a:r>
          </a:p>
          <a:p>
            <a:r>
              <a:rPr lang="en-US" dirty="0"/>
              <a:t>Opportunities for Stewardship within SSTI</a:t>
            </a:r>
          </a:p>
          <a:p>
            <a:r>
              <a:rPr lang="en-US" dirty="0"/>
              <a:t>SSTI </a:t>
            </a:r>
            <a:r>
              <a:rPr lang="en-US" dirty="0" err="1"/>
              <a:t>orderset</a:t>
            </a:r>
            <a:r>
              <a:rPr lang="en-US" dirty="0"/>
              <a:t> example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638772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Time…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0188" y="2214563"/>
            <a:ext cx="5815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Regular"/>
              </a:rPr>
              <a:t>NSTI</a:t>
            </a:r>
          </a:p>
          <a:p>
            <a:r>
              <a:rPr lang="en-US" sz="3600" dirty="0">
                <a:latin typeface="Arial Regular"/>
              </a:rPr>
              <a:t>Diabetic foot wounds</a:t>
            </a:r>
          </a:p>
          <a:p>
            <a:r>
              <a:rPr lang="en-US" sz="3600" dirty="0">
                <a:latin typeface="Arial Regular"/>
              </a:rPr>
              <a:t>Animal Bites</a:t>
            </a:r>
          </a:p>
          <a:p>
            <a:r>
              <a:rPr lang="en-US" sz="3600" dirty="0">
                <a:latin typeface="Arial Regular"/>
              </a:rPr>
              <a:t>Water Exposures</a:t>
            </a:r>
          </a:p>
        </p:txBody>
      </p:sp>
    </p:spTree>
    <p:extLst>
      <p:ext uri="{BB962C8B-B14F-4D97-AF65-F5344CB8AC3E}">
        <p14:creationId xmlns:p14="http://schemas.microsoft.com/office/powerpoint/2010/main" val="494723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4" y="1438631"/>
            <a:ext cx="6032084" cy="515901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Ordersets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22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6" y="2057400"/>
            <a:ext cx="7501219" cy="30281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Ordersets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25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38" y="1600201"/>
            <a:ext cx="6030150" cy="432063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Ordersets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37" y="5531825"/>
            <a:ext cx="4146551" cy="67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42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Thank you Tyler </a:t>
            </a:r>
            <a:r>
              <a:rPr lang="en-US" dirty="0" err="1"/>
              <a:t>Fischback</a:t>
            </a:r>
            <a:r>
              <a:rPr lang="en-US" dirty="0"/>
              <a:t> for the excellent SSTI </a:t>
            </a:r>
            <a:r>
              <a:rPr lang="en-US" dirty="0" err="1"/>
              <a:t>orderset</a:t>
            </a:r>
            <a:r>
              <a:rPr lang="en-US" dirty="0"/>
              <a:t> examples.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132251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r="14094"/>
          <a:stretch/>
        </p:blipFill>
        <p:spPr>
          <a:xfrm>
            <a:off x="21" y="10"/>
            <a:ext cx="3403580" cy="6713809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>
            <a:solidFill>
              <a:srgbClr val="737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24073" y="24236"/>
            <a:ext cx="4939868" cy="12861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SSTI Flavors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2438400"/>
            <a:ext cx="3634740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rial Regular"/>
              </a:rPr>
              <a:t>Impetigo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Arial Regular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Arial Regular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rial Regular"/>
              </a:rPr>
              <a:t>Folliculitis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Arial Regular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Arial Regular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rial Regular"/>
              </a:rPr>
              <a:t>Furuncles, Carbuncles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Arial Regular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Arial Regular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rial Regular"/>
              </a:rPr>
              <a:t>Erysipelas, cellulitis, </a:t>
            </a:r>
            <a:r>
              <a:rPr lang="en-US" sz="2000" dirty="0" err="1">
                <a:latin typeface="Arial Regular"/>
              </a:rPr>
              <a:t>pyomyositis</a:t>
            </a:r>
            <a:r>
              <a:rPr lang="en-US" sz="2000" dirty="0">
                <a:latin typeface="Arial Regular"/>
              </a:rPr>
              <a:t>, and fasciitis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085975" y="2115117"/>
            <a:ext cx="2943225" cy="4852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243138" y="3643313"/>
            <a:ext cx="2786062" cy="3286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00238" y="4729163"/>
            <a:ext cx="3128962" cy="3143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085975" y="5943600"/>
            <a:ext cx="2828925" cy="1571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98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2000" b="1" dirty="0"/>
              <a:t>Impetigo</a:t>
            </a:r>
          </a:p>
          <a:p>
            <a:pPr lvl="1"/>
            <a:r>
              <a:rPr lang="en-US" sz="1600" dirty="0"/>
              <a:t>Usually children. Used to be caused by GAS. Now mostly </a:t>
            </a:r>
            <a:r>
              <a:rPr lang="en-US" sz="1600" i="1" dirty="0"/>
              <a:t>S.aureus</a:t>
            </a:r>
            <a:r>
              <a:rPr lang="en-US" sz="1600" dirty="0"/>
              <a:t>. Can be treated with chlorhexidine and </a:t>
            </a:r>
            <a:r>
              <a:rPr lang="en-US" sz="1600"/>
              <a:t>topical bacitracin/</a:t>
            </a:r>
            <a:r>
              <a:rPr lang="en-US" sz="1600" dirty="0" err="1"/>
              <a:t>polymyxin</a:t>
            </a:r>
            <a:r>
              <a:rPr lang="en-US" sz="1600" dirty="0"/>
              <a:t> B/neomycin.</a:t>
            </a:r>
          </a:p>
          <a:p>
            <a:r>
              <a:rPr lang="en-US" sz="2000" b="1" dirty="0"/>
              <a:t>Folliculitis: </a:t>
            </a:r>
          </a:p>
          <a:p>
            <a:pPr lvl="1"/>
            <a:r>
              <a:rPr lang="en-US" sz="1600" dirty="0"/>
              <a:t>Pyoderma of the dermis surrounding a hair follicle. Can be treated without antibiotics.</a:t>
            </a:r>
          </a:p>
          <a:p>
            <a:r>
              <a:rPr lang="en-US" sz="2000" b="1" dirty="0"/>
              <a:t>Erysipelas: </a:t>
            </a:r>
          </a:p>
          <a:p>
            <a:pPr lvl="1"/>
            <a:r>
              <a:rPr lang="en-US" sz="1600" dirty="0"/>
              <a:t>Superficial cellulitis. Dull pain. Prominent lymphatic involvement (</a:t>
            </a:r>
            <a:r>
              <a:rPr lang="en-US" sz="1600" dirty="0" err="1"/>
              <a:t>peau</a:t>
            </a:r>
            <a:r>
              <a:rPr lang="en-US" sz="1600" dirty="0"/>
              <a:t> </a:t>
            </a:r>
            <a:r>
              <a:rPr lang="en-US" sz="1600" dirty="0" err="1"/>
              <a:t>d’orange</a:t>
            </a:r>
            <a:r>
              <a:rPr lang="en-US" sz="1600" dirty="0"/>
              <a:t>). Geographic appearance with raised borders and well demarcated. </a:t>
            </a:r>
          </a:p>
          <a:p>
            <a:r>
              <a:rPr lang="en-US" sz="2000" b="1" dirty="0"/>
              <a:t>Cellulitis: </a:t>
            </a:r>
          </a:p>
          <a:p>
            <a:pPr lvl="1"/>
            <a:r>
              <a:rPr lang="en-US" sz="1600" dirty="0"/>
              <a:t>less well demarcated than erysipelas and more painful. </a:t>
            </a:r>
          </a:p>
          <a:p>
            <a:r>
              <a:rPr lang="en-US" sz="2000" b="1" dirty="0"/>
              <a:t>Fasciitis: </a:t>
            </a:r>
          </a:p>
          <a:p>
            <a:pPr lvl="1"/>
            <a:r>
              <a:rPr lang="en-US" sz="1600" dirty="0"/>
              <a:t>Infection of the fascia. Often seen as necrotizing fasciitis. Surgical emergency.</a:t>
            </a:r>
          </a:p>
          <a:p>
            <a:r>
              <a:rPr lang="en-US" sz="2000" b="1" dirty="0" err="1"/>
              <a:t>Pyomyositis</a:t>
            </a:r>
            <a:r>
              <a:rPr lang="en-US" sz="2000" b="1" dirty="0"/>
              <a:t>: </a:t>
            </a:r>
          </a:p>
          <a:p>
            <a:pPr lvl="1"/>
            <a:r>
              <a:rPr lang="en-US" sz="1600" dirty="0"/>
              <a:t>Infection of the muscle. Often abscess forming. Often </a:t>
            </a:r>
            <a:r>
              <a:rPr lang="en-US" sz="1600" i="1" dirty="0"/>
              <a:t>S.aureus</a:t>
            </a:r>
            <a:r>
              <a:rPr lang="en-US" sz="16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SSTI Flavors</a:t>
            </a:r>
          </a:p>
        </p:txBody>
      </p:sp>
    </p:spTree>
    <p:extLst>
      <p:ext uri="{BB962C8B-B14F-4D97-AF65-F5344CB8AC3E}">
        <p14:creationId xmlns:p14="http://schemas.microsoft.com/office/powerpoint/2010/main" val="11925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594"/>
            <a:ext cx="3114675" cy="281101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SSTI Flavors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1472977"/>
            <a:ext cx="4049114" cy="2762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35226"/>
            <a:ext cx="3584759" cy="2622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38" y="1472977"/>
            <a:ext cx="2074862" cy="29761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1663" y="6015038"/>
            <a:ext cx="265747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 Regular"/>
              </a:rPr>
              <a:t>Spelman, D. Cellulitis and Skin Abscesses. </a:t>
            </a:r>
            <a:r>
              <a:rPr lang="en-US" sz="1050" dirty="0" err="1">
                <a:latin typeface="Arial Regular"/>
              </a:rPr>
              <a:t>UpToDate</a:t>
            </a:r>
            <a:r>
              <a:rPr lang="en-US" sz="1050" dirty="0">
                <a:latin typeface="Arial Regular"/>
              </a:rPr>
              <a:t>. March 8, 2018. Viewed March 14, 2018</a:t>
            </a:r>
          </a:p>
          <a:p>
            <a:r>
              <a:rPr lang="en-US" sz="1050" dirty="0">
                <a:latin typeface="Arial Regular"/>
              </a:rPr>
              <a:t>Wikipedia. Cellulitis. Viewed March 14, 2018. </a:t>
            </a:r>
          </a:p>
        </p:txBody>
      </p:sp>
    </p:spTree>
    <p:extLst>
      <p:ext uri="{BB962C8B-B14F-4D97-AF65-F5344CB8AC3E}">
        <p14:creationId xmlns:p14="http://schemas.microsoft.com/office/powerpoint/2010/main" val="92753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SSTI Pyramid</a:t>
            </a:r>
          </a:p>
        </p:txBody>
      </p:sp>
      <p:sp>
        <p:nvSpPr>
          <p:cNvPr id="4" name="Triangle 3"/>
          <p:cNvSpPr/>
          <p:nvPr/>
        </p:nvSpPr>
        <p:spPr>
          <a:xfrm>
            <a:off x="1828801" y="1600199"/>
            <a:ext cx="5414962" cy="4525963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/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1828801" y="5072063"/>
            <a:ext cx="5414962" cy="1054099"/>
          </a:xfrm>
          <a:prstGeom prst="trapezoid">
            <a:avLst>
              <a:gd name="adj" fmla="val 57530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/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2471738" y="4429125"/>
            <a:ext cx="4129087" cy="642938"/>
          </a:xfrm>
          <a:prstGeom prst="trapezoid">
            <a:avLst>
              <a:gd name="adj" fmla="val 57394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/>
            </a:endParaRPr>
          </a:p>
        </p:txBody>
      </p:sp>
      <p:sp>
        <p:nvSpPr>
          <p:cNvPr id="7" name="Trapezoid 6"/>
          <p:cNvSpPr/>
          <p:nvPr/>
        </p:nvSpPr>
        <p:spPr>
          <a:xfrm>
            <a:off x="3228975" y="3000375"/>
            <a:ext cx="2643188" cy="791190"/>
          </a:xfrm>
          <a:prstGeom prst="trapezoid">
            <a:avLst>
              <a:gd name="adj" fmla="val 59863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1738" y="5172055"/>
            <a:ext cx="3900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 Regular"/>
              </a:rPr>
              <a:t>Streptococcus pyogenes, GAS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8975" y="4463376"/>
            <a:ext cx="25288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Regular"/>
              </a:rPr>
              <a:t>Staphylococcus aureus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6181" y="3013874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 Regular"/>
              </a:rPr>
              <a:t>Pseudomonas, GNR, anaerobes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57650" y="2368680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Regular"/>
              </a:rPr>
              <a:t>Special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057775" y="2613167"/>
            <a:ext cx="13430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86524" y="2243138"/>
            <a:ext cx="250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Regular"/>
              </a:rPr>
              <a:t>Aeromonas</a:t>
            </a:r>
            <a:r>
              <a:rPr lang="en-US" dirty="0">
                <a:latin typeface="Arial Regular"/>
              </a:rPr>
              <a:t>, Vibrio, Mycoplasma, NTM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14738" y="3934600"/>
            <a:ext cx="172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Regular"/>
              </a:rPr>
              <a:t>⬆️ CA-MRSA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9400" y="3273266"/>
            <a:ext cx="223837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egular"/>
              </a:rPr>
              <a:t>RF – Age, Liver disease, Renal disease, DM, Immune status, occupation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4351" y="4477334"/>
            <a:ext cx="628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 Regular"/>
              </a:rPr>
              <a:t>😀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528763" y="4750594"/>
            <a:ext cx="942975" cy="1846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528763" y="4935260"/>
            <a:ext cx="628650" cy="5368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6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build="allAtOnce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SSTI Flavors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85988" y="2214563"/>
            <a:ext cx="4772025" cy="36433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1807" y="2724448"/>
            <a:ext cx="10743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egular"/>
              </a:rPr>
              <a:t>MRSA</a:t>
            </a:r>
            <a:endParaRPr lang="en-US" sz="2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egula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2025" y="4386263"/>
            <a:ext cx="150349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rgbClr val="00B05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egular"/>
              </a:rPr>
              <a:t>MSSA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4182672" y="2900303"/>
            <a:ext cx="18245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egular"/>
              </a:rPr>
              <a:t>Pseudomonas</a:t>
            </a:r>
          </a:p>
        </p:txBody>
      </p:sp>
      <p:sp>
        <p:nvSpPr>
          <p:cNvPr id="9" name="Rectangle 8"/>
          <p:cNvSpPr/>
          <p:nvPr/>
        </p:nvSpPr>
        <p:spPr>
          <a:xfrm>
            <a:off x="2606656" y="3737164"/>
            <a:ext cx="27430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egular"/>
              </a:rPr>
              <a:t>Strep Pyogenes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17766" y="4948714"/>
            <a:ext cx="16754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egular"/>
              </a:rPr>
              <a:t>Anaerobes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1409" y="3478977"/>
            <a:ext cx="1181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rial Regular"/>
              </a:rPr>
              <a:t>😱</a:t>
            </a:r>
          </a:p>
        </p:txBody>
      </p:sp>
    </p:spTree>
    <p:extLst>
      <p:ext uri="{BB962C8B-B14F-4D97-AF65-F5344CB8AC3E}">
        <p14:creationId xmlns:p14="http://schemas.microsoft.com/office/powerpoint/2010/main" val="176687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4400" dirty="0"/>
              <a:t>Is there really a problem?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77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&gt;700,000 hospitalizations per year </a:t>
            </a:r>
          </a:p>
          <a:p>
            <a:endParaRPr lang="en-US" sz="2400" dirty="0"/>
          </a:p>
          <a:p>
            <a:r>
              <a:rPr lang="en-US" sz="2400" dirty="0"/>
              <a:t>~65% increase since 1999      4 million ER visits in 2010.</a:t>
            </a:r>
          </a:p>
          <a:p>
            <a:endParaRPr lang="en-US" sz="2400" dirty="0"/>
          </a:p>
          <a:p>
            <a:r>
              <a:rPr lang="en-US" sz="2400" dirty="0"/>
              <a:t>So many admissions! Mimics</a:t>
            </a:r>
          </a:p>
          <a:p>
            <a:endParaRPr lang="en-US" sz="2400" dirty="0"/>
          </a:p>
          <a:p>
            <a:r>
              <a:rPr lang="en-US" sz="2400" dirty="0"/>
              <a:t>Such long duration! Often 10-14 days…</a:t>
            </a:r>
          </a:p>
          <a:p>
            <a:endParaRPr lang="en-US" sz="2400" dirty="0"/>
          </a:p>
          <a:p>
            <a:r>
              <a:rPr lang="en-US" sz="2400" dirty="0"/>
              <a:t>Serious consequences: Resistance, SJS, hyperkalemia, renal failure, neuropathy, C diff.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SSTIs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279" y="5953909"/>
            <a:ext cx="7802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 Regular"/>
              </a:rPr>
              <a:t>Gibbson</a:t>
            </a:r>
            <a:r>
              <a:rPr lang="en-US" sz="1400" dirty="0">
                <a:latin typeface="Arial Regular"/>
              </a:rPr>
              <a:t>, JA; et al. Antimicrobial </a:t>
            </a:r>
            <a:r>
              <a:rPr lang="en-US" sz="1400" dirty="0" err="1">
                <a:latin typeface="Arial Regular"/>
              </a:rPr>
              <a:t>Stewardshipin</a:t>
            </a:r>
            <a:r>
              <a:rPr lang="en-US" sz="1400" dirty="0">
                <a:latin typeface="Arial Regular"/>
              </a:rPr>
              <a:t> the Treatment of Skin and Soft Tissue Infections. Am J of </a:t>
            </a:r>
            <a:r>
              <a:rPr lang="en-US" sz="1400" dirty="0" err="1">
                <a:latin typeface="Arial Regular"/>
              </a:rPr>
              <a:t>Inf</a:t>
            </a:r>
            <a:r>
              <a:rPr lang="en-US" sz="1400" dirty="0">
                <a:latin typeface="Arial Regular"/>
              </a:rPr>
              <a:t> Contr. 45 (2017)</a:t>
            </a:r>
          </a:p>
          <a:p>
            <a:r>
              <a:rPr lang="en-US" sz="1400" dirty="0">
                <a:latin typeface="Arial Regular"/>
              </a:rPr>
              <a:t>Walsh, TL; et al. Appropriateness of Antibiotic Management of Uncomplicated SSTI in hospitalized adults. BMC Infectious Diseases. 2016.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572000" y="2586036"/>
            <a:ext cx="342900" cy="2571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35193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05030.17.01"/>
  <p:tag name="PPTVERSION" val="14"/>
  <p:tag name="TPOS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STD_PTC_Master_FINA.thmx</Template>
  <TotalTime>15379</TotalTime>
  <Words>1184</Words>
  <Application>Microsoft Macintosh PowerPoint</Application>
  <PresentationFormat>On-screen Show (4:3)</PresentationFormat>
  <Paragraphs>173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 Regular</vt:lpstr>
      <vt:lpstr>Calibri</vt:lpstr>
      <vt:lpstr>Wingdings</vt:lpstr>
      <vt:lpstr>Office Theme</vt:lpstr>
      <vt:lpstr>Toolkit: Skin &amp; Soft Tissue Infections</vt:lpstr>
      <vt:lpstr>Overview</vt:lpstr>
      <vt:lpstr>SSTI Flavors</vt:lpstr>
      <vt:lpstr>SSTI Flavors</vt:lpstr>
      <vt:lpstr>SSTI Flavors</vt:lpstr>
      <vt:lpstr>SSTI Pyramid</vt:lpstr>
      <vt:lpstr>SSTI Flavors</vt:lpstr>
      <vt:lpstr>PowerPoint Presentation</vt:lpstr>
      <vt:lpstr>SSTIs</vt:lpstr>
      <vt:lpstr>PowerPoint Presentation</vt:lpstr>
      <vt:lpstr>PowerPoint Presentation</vt:lpstr>
      <vt:lpstr>Top 3 Myths of SSTI</vt:lpstr>
      <vt:lpstr>PowerPoint Presentation</vt:lpstr>
      <vt:lpstr>Diagnosis</vt:lpstr>
      <vt:lpstr>Treatment</vt:lpstr>
      <vt:lpstr>Treatment of non-purulent SSTI</vt:lpstr>
      <vt:lpstr>Treatment of Purulent SSTI</vt:lpstr>
      <vt:lpstr>PowerPoint Presentation</vt:lpstr>
      <vt:lpstr>PowerPoint Presentation</vt:lpstr>
      <vt:lpstr>Another Time…</vt:lpstr>
      <vt:lpstr>Ordersets</vt:lpstr>
      <vt:lpstr>Ordersets</vt:lpstr>
      <vt:lpstr>Ordersets</vt:lpstr>
      <vt:lpstr>Acknowledgements</vt:lpstr>
    </vt:vector>
  </TitlesOfParts>
  <Company>University of Washington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MP</dc:creator>
  <cp:lastModifiedBy>Natalia Martinez-Paz</cp:lastModifiedBy>
  <cp:revision>89</cp:revision>
  <dcterms:created xsi:type="dcterms:W3CDTF">2017-01-04T20:48:22Z</dcterms:created>
  <dcterms:modified xsi:type="dcterms:W3CDTF">2018-03-29T23:11:31Z</dcterms:modified>
</cp:coreProperties>
</file>