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ls" ContentType="application/vnd.ms-exce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s/slide1.xml" ContentType="application/vnd.openxmlformats-officedocument.presentationml.slide+xml"/>
  <Override PartName="/ppt/slides/slide3.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2.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6.xml" ContentType="application/vnd.openxmlformats-officedocument.presentationml.slid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webextensions/webextension1.xml" ContentType="application/vnd.ms-office.webextension+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56" r:id="rId2"/>
    <p:sldId id="257" r:id="rId3"/>
    <p:sldId id="258" r:id="rId4"/>
    <p:sldId id="260" r:id="rId5"/>
    <p:sldId id="261" r:id="rId6"/>
    <p:sldId id="262" r:id="rId7"/>
    <p:sldId id="263" r:id="rId8"/>
    <p:sldId id="259"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4"/>
    <p:restoredTop sz="94737"/>
  </p:normalViewPr>
  <p:slideViewPr>
    <p:cSldViewPr snapToGrid="0" snapToObjects="1">
      <p:cViewPr varScale="1">
        <p:scale>
          <a:sx n="91" d="100"/>
          <a:sy n="91" d="100"/>
        </p:scale>
        <p:origin x="119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viewProps" Target="viewProps.xml"/><Relationship Id="rId7" Type="http://schemas.openxmlformats.org/officeDocument/2006/relationships/slide" Target="slides/slide6.xml"/><Relationship Id="rId17"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customXml" Target="../customXml/item2.xml"/><Relationship Id="rId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5" Type="http://schemas.openxmlformats.org/officeDocument/2006/relationships/customXml" Target="../customXml/item1.xml"/><Relationship Id="rId10" Type="http://schemas.openxmlformats.org/officeDocument/2006/relationships/notesMaster" Target="notesMasters/notesMaster1.xml"/><Relationship Id="rId1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6F37E0-5BFF-0341-8C52-AB0663F25E97}" type="datetimeFigureOut">
              <a:rPr lang="en-US" smtClean="0"/>
              <a:t>11/30/17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751268-9B13-A940-BE71-7387EDDD3C0A}" type="slidenum">
              <a:rPr lang="en-US" smtClean="0"/>
              <a:t>‹#›</a:t>
            </a:fld>
            <a:endParaRPr lang="en-US"/>
          </a:p>
        </p:txBody>
      </p:sp>
    </p:spTree>
    <p:extLst>
      <p:ext uri="{BB962C8B-B14F-4D97-AF65-F5344CB8AC3E}">
        <p14:creationId xmlns:p14="http://schemas.microsoft.com/office/powerpoint/2010/main" val="164681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CE3F5C-DF39-3E49-939C-DD0AE157ADF8}" type="datetimeFigureOut">
              <a:rPr lang="en-US" smtClean="0"/>
              <a:t>11/30/17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9884EF-1267-614F-978C-3FB6E5EF936F}" type="slidenum">
              <a:rPr lang="en-US" smtClean="0"/>
              <a:t>‹#›</a:t>
            </a:fld>
            <a:endParaRPr lang="en-US"/>
          </a:p>
        </p:txBody>
      </p:sp>
    </p:spTree>
    <p:extLst>
      <p:ext uri="{BB962C8B-B14F-4D97-AF65-F5344CB8AC3E}">
        <p14:creationId xmlns:p14="http://schemas.microsoft.com/office/powerpoint/2010/main" val="1128767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CE3F5C-DF39-3E49-939C-DD0AE157ADF8}" type="datetimeFigureOut">
              <a:rPr lang="en-US" smtClean="0"/>
              <a:t>11/30/17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9884EF-1267-614F-978C-3FB6E5EF936F}" type="slidenum">
              <a:rPr lang="en-US" smtClean="0"/>
              <a:t>‹#›</a:t>
            </a:fld>
            <a:endParaRPr lang="en-US"/>
          </a:p>
        </p:txBody>
      </p:sp>
    </p:spTree>
    <p:extLst>
      <p:ext uri="{BB962C8B-B14F-4D97-AF65-F5344CB8AC3E}">
        <p14:creationId xmlns:p14="http://schemas.microsoft.com/office/powerpoint/2010/main" val="1310217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CE3F5C-DF39-3E49-939C-DD0AE157ADF8}" type="datetimeFigureOut">
              <a:rPr lang="en-US" smtClean="0"/>
              <a:t>11/30/17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9884EF-1267-614F-978C-3FB6E5EF936F}" type="slidenum">
              <a:rPr lang="en-US" smtClean="0"/>
              <a:t>‹#›</a:t>
            </a:fld>
            <a:endParaRPr lang="en-US"/>
          </a:p>
        </p:txBody>
      </p:sp>
    </p:spTree>
    <p:extLst>
      <p:ext uri="{BB962C8B-B14F-4D97-AF65-F5344CB8AC3E}">
        <p14:creationId xmlns:p14="http://schemas.microsoft.com/office/powerpoint/2010/main" val="530441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CE3F5C-DF39-3E49-939C-DD0AE157ADF8}" type="datetimeFigureOut">
              <a:rPr lang="en-US" smtClean="0"/>
              <a:t>11/30/17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9884EF-1267-614F-978C-3FB6E5EF936F}" type="slidenum">
              <a:rPr lang="en-US" smtClean="0"/>
              <a:t>‹#›</a:t>
            </a:fld>
            <a:endParaRPr lang="en-US"/>
          </a:p>
        </p:txBody>
      </p:sp>
    </p:spTree>
    <p:extLst>
      <p:ext uri="{BB962C8B-B14F-4D97-AF65-F5344CB8AC3E}">
        <p14:creationId xmlns:p14="http://schemas.microsoft.com/office/powerpoint/2010/main" val="332599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CE3F5C-DF39-3E49-939C-DD0AE157ADF8}" type="datetimeFigureOut">
              <a:rPr lang="en-US" smtClean="0"/>
              <a:t>11/30/17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9884EF-1267-614F-978C-3FB6E5EF936F}" type="slidenum">
              <a:rPr lang="en-US" smtClean="0"/>
              <a:t>‹#›</a:t>
            </a:fld>
            <a:endParaRPr lang="en-US"/>
          </a:p>
        </p:txBody>
      </p:sp>
    </p:spTree>
    <p:extLst>
      <p:ext uri="{BB962C8B-B14F-4D97-AF65-F5344CB8AC3E}">
        <p14:creationId xmlns:p14="http://schemas.microsoft.com/office/powerpoint/2010/main" val="103829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CE3F5C-DF39-3E49-939C-DD0AE157ADF8}" type="datetimeFigureOut">
              <a:rPr lang="en-US" smtClean="0"/>
              <a:t>11/30/17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9884EF-1267-614F-978C-3FB6E5EF936F}" type="slidenum">
              <a:rPr lang="en-US" smtClean="0"/>
              <a:t>‹#›</a:t>
            </a:fld>
            <a:endParaRPr lang="en-US"/>
          </a:p>
        </p:txBody>
      </p:sp>
    </p:spTree>
    <p:extLst>
      <p:ext uri="{BB962C8B-B14F-4D97-AF65-F5344CB8AC3E}">
        <p14:creationId xmlns:p14="http://schemas.microsoft.com/office/powerpoint/2010/main" val="1310912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CE3F5C-DF39-3E49-939C-DD0AE157ADF8}" type="datetimeFigureOut">
              <a:rPr lang="en-US" smtClean="0"/>
              <a:t>11/30/17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9884EF-1267-614F-978C-3FB6E5EF936F}" type="slidenum">
              <a:rPr lang="en-US" smtClean="0"/>
              <a:t>‹#›</a:t>
            </a:fld>
            <a:endParaRPr lang="en-US"/>
          </a:p>
        </p:txBody>
      </p:sp>
    </p:spTree>
    <p:extLst>
      <p:ext uri="{BB962C8B-B14F-4D97-AF65-F5344CB8AC3E}">
        <p14:creationId xmlns:p14="http://schemas.microsoft.com/office/powerpoint/2010/main" val="1465148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CE3F5C-DF39-3E49-939C-DD0AE157ADF8}" type="datetimeFigureOut">
              <a:rPr lang="en-US" smtClean="0"/>
              <a:t>11/30/17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9884EF-1267-614F-978C-3FB6E5EF936F}" type="slidenum">
              <a:rPr lang="en-US" smtClean="0"/>
              <a:t>‹#›</a:t>
            </a:fld>
            <a:endParaRPr lang="en-US"/>
          </a:p>
        </p:txBody>
      </p:sp>
    </p:spTree>
    <p:extLst>
      <p:ext uri="{BB962C8B-B14F-4D97-AF65-F5344CB8AC3E}">
        <p14:creationId xmlns:p14="http://schemas.microsoft.com/office/powerpoint/2010/main" val="1705326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CE3F5C-DF39-3E49-939C-DD0AE157ADF8}" type="datetimeFigureOut">
              <a:rPr lang="en-US" smtClean="0"/>
              <a:t>11/30/17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9884EF-1267-614F-978C-3FB6E5EF936F}" type="slidenum">
              <a:rPr lang="en-US" smtClean="0"/>
              <a:t>‹#›</a:t>
            </a:fld>
            <a:endParaRPr lang="en-US"/>
          </a:p>
        </p:txBody>
      </p:sp>
    </p:spTree>
    <p:extLst>
      <p:ext uri="{BB962C8B-B14F-4D97-AF65-F5344CB8AC3E}">
        <p14:creationId xmlns:p14="http://schemas.microsoft.com/office/powerpoint/2010/main" val="1101093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CE3F5C-DF39-3E49-939C-DD0AE157ADF8}" type="datetimeFigureOut">
              <a:rPr lang="en-US" smtClean="0"/>
              <a:t>11/30/17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9884EF-1267-614F-978C-3FB6E5EF936F}" type="slidenum">
              <a:rPr lang="en-US" smtClean="0"/>
              <a:t>‹#›</a:t>
            </a:fld>
            <a:endParaRPr lang="en-US"/>
          </a:p>
        </p:txBody>
      </p:sp>
    </p:spTree>
    <p:extLst>
      <p:ext uri="{BB962C8B-B14F-4D97-AF65-F5344CB8AC3E}">
        <p14:creationId xmlns:p14="http://schemas.microsoft.com/office/powerpoint/2010/main" val="1218691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CE3F5C-DF39-3E49-939C-DD0AE157ADF8}" type="datetimeFigureOut">
              <a:rPr lang="en-US" smtClean="0"/>
              <a:t>11/30/17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9884EF-1267-614F-978C-3FB6E5EF936F}" type="slidenum">
              <a:rPr lang="en-US" smtClean="0"/>
              <a:t>‹#›</a:t>
            </a:fld>
            <a:endParaRPr lang="en-US"/>
          </a:p>
        </p:txBody>
      </p:sp>
    </p:spTree>
    <p:extLst>
      <p:ext uri="{BB962C8B-B14F-4D97-AF65-F5344CB8AC3E}">
        <p14:creationId xmlns:p14="http://schemas.microsoft.com/office/powerpoint/2010/main" val="200394456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CE3F5C-DF39-3E49-939C-DD0AE157ADF8}" type="datetimeFigureOut">
              <a:rPr lang="en-US" smtClean="0"/>
              <a:t>11/30/17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9884EF-1267-614F-978C-3FB6E5EF936F}" type="slidenum">
              <a:rPr lang="en-US" smtClean="0"/>
              <a:t>‹#›</a:t>
            </a:fld>
            <a:endParaRPr lang="en-US"/>
          </a:p>
        </p:txBody>
      </p:sp>
    </p:spTree>
    <p:extLst>
      <p:ext uri="{BB962C8B-B14F-4D97-AF65-F5344CB8AC3E}">
        <p14:creationId xmlns:p14="http://schemas.microsoft.com/office/powerpoint/2010/main" val="9400943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microsoft.com/office/2011/relationships/webextension" Target="../webextensions/webextension1.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5.xml.rels><?xml version="1.0" encoding="UTF-8" standalone="yes"?>
<Relationships xmlns="http://schemas.openxmlformats.org/package/2006/relationships"><Relationship Id="rId3" Type="http://schemas.openxmlformats.org/officeDocument/2006/relationships/oleObject" Target="../embeddings/Microsoft_Excel_97_-_2004_Worksheet1.xls"/><Relationship Id="rId4" Type="http://schemas.openxmlformats.org/officeDocument/2006/relationships/image" Target="../media/image3.emf"/><Relationship Id="rId5" Type="http://schemas.openxmlformats.org/officeDocument/2006/relationships/image" Target="../media/image1.tif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Antimicrobial Stewardship:</a:t>
            </a:r>
            <a:br>
              <a:rPr lang="en-US" b="1" dirty="0" smtClean="0"/>
            </a:br>
            <a:r>
              <a:rPr lang="en-US" b="1" dirty="0" smtClean="0"/>
              <a:t>Physician Update</a:t>
            </a:r>
            <a:endParaRPr lang="en-US" b="1" dirty="0"/>
          </a:p>
        </p:txBody>
      </p:sp>
      <p:sp>
        <p:nvSpPr>
          <p:cNvPr id="3" name="Subtitle 2"/>
          <p:cNvSpPr>
            <a:spLocks noGrp="1"/>
          </p:cNvSpPr>
          <p:nvPr>
            <p:ph type="subTitle" idx="1"/>
          </p:nvPr>
        </p:nvSpPr>
        <p:spPr/>
        <p:txBody>
          <a:bodyPr/>
          <a:lstStyle/>
          <a:p>
            <a:r>
              <a:rPr lang="en-US" dirty="0" smtClean="0"/>
              <a:t>2017-2018</a:t>
            </a:r>
            <a:endParaRPr lang="en-US" dirty="0"/>
          </a:p>
        </p:txBody>
      </p:sp>
      <p:pic>
        <p:nvPicPr>
          <p:cNvPr id="4" name="Picture 3"/>
          <p:cNvPicPr>
            <a:picLocks noChangeAspect="1"/>
          </p:cNvPicPr>
          <p:nvPr/>
        </p:nvPicPr>
        <p:blipFill>
          <a:blip r:embed="rId2"/>
          <a:stretch>
            <a:fillRect/>
          </a:stretch>
        </p:blipFill>
        <p:spPr>
          <a:xfrm>
            <a:off x="9622076" y="6050071"/>
            <a:ext cx="2369507" cy="710852"/>
          </a:xfrm>
          <a:prstGeom prst="rect">
            <a:avLst/>
          </a:prstGeom>
        </p:spPr>
      </p:pic>
    </p:spTree>
    <p:extLst>
      <p:ext uri="{BB962C8B-B14F-4D97-AF65-F5344CB8AC3E}">
        <p14:creationId xmlns:p14="http://schemas.microsoft.com/office/powerpoint/2010/main" val="9255541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we="http://schemas.microsoft.com/office/webextensions/webextension/2010/11" xmlns:pca="http://schemas.microsoft.com/office/powerpoint/2013/contentapp" Requires="we pca">
          <p:graphicFrame>
            <p:nvGraphicFramePr>
              <p:cNvPr id="5" name="Add-in 4" title="Multiple Choice Quiz"/>
              <p:cNvGraphicFramePr>
                <a:graphicFrameLocks noGrp="1"/>
              </p:cNvGraphicFramePr>
              <p:nvPr>
                <p:extLst>
                  <p:ext uri="{D42A27DB-BD31-4B8C-83A1-F6EECF244321}">
                    <p14:modId xmlns:p14="http://schemas.microsoft.com/office/powerpoint/2010/main" val="1232625833"/>
                  </p:ext>
                </p:extLst>
              </p:nvPr>
            </p:nvGraphicFramePr>
            <p:xfrm>
              <a:off x="175363" y="125260"/>
              <a:ext cx="11771308" cy="6635663"/>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5" name="Add-in 4" title="Multiple Choice Quiz"/>
              <p:cNvPicPr>
                <a:picLocks noGrp="1" noRot="1" noChangeAspect="1" noMove="1" noResize="1" noEditPoints="1" noAdjustHandles="1" noChangeArrowheads="1" noChangeShapeType="1"/>
              </p:cNvPicPr>
              <p:nvPr/>
            </p:nvPicPr>
            <p:blipFill>
              <a:blip r:embed="rId3"/>
              <a:stretch>
                <a:fillRect/>
              </a:stretch>
            </p:blipFill>
            <p:spPr>
              <a:xfrm>
                <a:off x="175363" y="125260"/>
                <a:ext cx="11771308" cy="6635663"/>
              </a:xfrm>
              <a:prstGeom prst="rect">
                <a:avLst/>
              </a:prstGeom>
            </p:spPr>
          </p:pic>
        </mc:Fallback>
      </mc:AlternateContent>
    </p:spTree>
    <p:extLst>
      <p:ext uri="{BB962C8B-B14F-4D97-AF65-F5344CB8AC3E}">
        <p14:creationId xmlns:p14="http://schemas.microsoft.com/office/powerpoint/2010/main" val="21021553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Antimicrobial Stewardship: </a:t>
            </a:r>
            <a:br>
              <a:rPr lang="en-US" b="1" dirty="0" smtClean="0"/>
            </a:br>
            <a:r>
              <a:rPr lang="en-US" b="1" dirty="0" smtClean="0"/>
              <a:t>Improving Patient Outcomes</a:t>
            </a:r>
            <a:endParaRPr lang="en-US" b="1" dirty="0"/>
          </a:p>
        </p:txBody>
      </p:sp>
      <p:sp>
        <p:nvSpPr>
          <p:cNvPr id="3" name="Subtitle 2"/>
          <p:cNvSpPr>
            <a:spLocks noGrp="1"/>
          </p:cNvSpPr>
          <p:nvPr>
            <p:ph idx="1"/>
          </p:nvPr>
        </p:nvSpPr>
        <p:spPr/>
        <p:txBody>
          <a:bodyPr>
            <a:normAutofit lnSpcReduction="10000"/>
          </a:bodyPr>
          <a:lstStyle/>
          <a:p>
            <a:pPr marL="0" indent="0">
              <a:buNone/>
            </a:pPr>
            <a:r>
              <a:rPr lang="en-US" sz="3200" dirty="0" smtClean="0"/>
              <a:t>Using standardized guidelines based on local data for infectious disease syndromes, including empiric antimicrobials, dosing, diagnostic assays and interpretation of results, de-escalation/duration and discontinuation of antimicrobials is associated with better patient outcomes, including:</a:t>
            </a:r>
          </a:p>
          <a:p>
            <a:pPr lvl="1"/>
            <a:r>
              <a:rPr lang="en-US" sz="2800" dirty="0" smtClean="0"/>
              <a:t>Decreased mortality</a:t>
            </a:r>
          </a:p>
          <a:p>
            <a:pPr lvl="1"/>
            <a:r>
              <a:rPr lang="en-US" sz="2800" dirty="0" smtClean="0"/>
              <a:t>Decreased length-of-stay</a:t>
            </a:r>
          </a:p>
          <a:p>
            <a:pPr lvl="1"/>
            <a:r>
              <a:rPr lang="en-US" sz="2800" dirty="0" smtClean="0"/>
              <a:t>Decreased adverse events</a:t>
            </a:r>
          </a:p>
          <a:p>
            <a:pPr lvl="1"/>
            <a:r>
              <a:rPr lang="en-US" sz="2800" dirty="0" smtClean="0"/>
              <a:t>Fewer </a:t>
            </a:r>
            <a:r>
              <a:rPr lang="en-US" sz="2800" i="1" dirty="0" smtClean="0"/>
              <a:t>Clostridium difficile </a:t>
            </a:r>
            <a:r>
              <a:rPr lang="en-US" sz="2800" dirty="0" smtClean="0"/>
              <a:t>infections</a:t>
            </a:r>
            <a:endParaRPr lang="en-US" sz="2800" dirty="0"/>
          </a:p>
        </p:txBody>
      </p:sp>
      <p:pic>
        <p:nvPicPr>
          <p:cNvPr id="4" name="Picture 3"/>
          <p:cNvPicPr>
            <a:picLocks noChangeAspect="1"/>
          </p:cNvPicPr>
          <p:nvPr/>
        </p:nvPicPr>
        <p:blipFill>
          <a:blip r:embed="rId2"/>
          <a:stretch>
            <a:fillRect/>
          </a:stretch>
        </p:blipFill>
        <p:spPr>
          <a:xfrm>
            <a:off x="9622076" y="6050071"/>
            <a:ext cx="2369507" cy="710852"/>
          </a:xfrm>
          <a:prstGeom prst="rect">
            <a:avLst/>
          </a:prstGeom>
        </p:spPr>
      </p:pic>
      <p:sp>
        <p:nvSpPr>
          <p:cNvPr id="5" name="TextBox 4"/>
          <p:cNvSpPr txBox="1"/>
          <p:nvPr/>
        </p:nvSpPr>
        <p:spPr>
          <a:xfrm>
            <a:off x="0" y="6176963"/>
            <a:ext cx="9432099" cy="646331"/>
          </a:xfrm>
          <a:prstGeom prst="rect">
            <a:avLst/>
          </a:prstGeom>
          <a:noFill/>
        </p:spPr>
        <p:txBody>
          <a:bodyPr wrap="square" rtlCol="0">
            <a:spAutoFit/>
          </a:bodyPr>
          <a:lstStyle/>
          <a:p>
            <a:r>
              <a:rPr lang="en-US" dirty="0" err="1" smtClean="0"/>
              <a:t>Akpan</a:t>
            </a:r>
            <a:r>
              <a:rPr lang="en-US" dirty="0" smtClean="0"/>
              <a:t>, M. R., et al. A Review of Quality Measures for Assessing the Impact of Antimicrobial Stewardship Programs in Hospitals. </a:t>
            </a:r>
            <a:r>
              <a:rPr lang="en-US" i="1" dirty="0" smtClean="0"/>
              <a:t>Antibiotics (Basel)</a:t>
            </a:r>
            <a:r>
              <a:rPr lang="en-US" dirty="0" smtClean="0"/>
              <a:t> </a:t>
            </a:r>
            <a:r>
              <a:rPr lang="en-US" b="1" dirty="0" smtClean="0"/>
              <a:t>5,</a:t>
            </a:r>
            <a:r>
              <a:rPr lang="en-US" dirty="0" smtClean="0"/>
              <a:t> (2016).</a:t>
            </a:r>
            <a:endParaRPr lang="en-US" dirty="0"/>
          </a:p>
        </p:txBody>
      </p:sp>
    </p:spTree>
    <p:extLst>
      <p:ext uri="{BB962C8B-B14F-4D97-AF65-F5344CB8AC3E}">
        <p14:creationId xmlns:p14="http://schemas.microsoft.com/office/powerpoint/2010/main" val="2110120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Antimicrobial Stewardship: </a:t>
            </a:r>
            <a:br>
              <a:rPr lang="en-US" b="1" dirty="0" smtClean="0"/>
            </a:br>
            <a:r>
              <a:rPr lang="en-US" b="1" dirty="0" smtClean="0"/>
              <a:t>Slowing the Emergence of Resistant Bacteria</a:t>
            </a:r>
            <a:endParaRPr lang="en-US" b="1" dirty="0"/>
          </a:p>
        </p:txBody>
      </p:sp>
      <p:sp>
        <p:nvSpPr>
          <p:cNvPr id="3" name="Subtitle 2"/>
          <p:cNvSpPr>
            <a:spLocks noGrp="1"/>
          </p:cNvSpPr>
          <p:nvPr>
            <p:ph idx="1"/>
          </p:nvPr>
        </p:nvSpPr>
        <p:spPr/>
        <p:txBody>
          <a:bodyPr>
            <a:normAutofit/>
          </a:bodyPr>
          <a:lstStyle/>
          <a:p>
            <a:pPr marL="0" indent="0">
              <a:buNone/>
            </a:pPr>
            <a:r>
              <a:rPr lang="en-US" sz="3200" dirty="0" smtClean="0"/>
              <a:t>Drug-resistant bacteria are the result of selection by antimicrobials used in human and animal health and present in the environment. Reduced antimicrobial exposure will decrease this selection pressure and will slow the emergence of more drug-resistant bacteria. </a:t>
            </a:r>
          </a:p>
          <a:p>
            <a:pPr marL="0" indent="0">
              <a:buNone/>
            </a:pPr>
            <a:r>
              <a:rPr lang="en-US" sz="3200" dirty="0" smtClean="0"/>
              <a:t>Patients with infections due to drug-resistant bacteria are sicker and die more frequently compared to patients with susceptible bacterial infections. </a:t>
            </a:r>
          </a:p>
        </p:txBody>
      </p:sp>
      <p:pic>
        <p:nvPicPr>
          <p:cNvPr id="4" name="Picture 3"/>
          <p:cNvPicPr>
            <a:picLocks noChangeAspect="1"/>
          </p:cNvPicPr>
          <p:nvPr/>
        </p:nvPicPr>
        <p:blipFill>
          <a:blip r:embed="rId2"/>
          <a:stretch>
            <a:fillRect/>
          </a:stretch>
        </p:blipFill>
        <p:spPr>
          <a:xfrm>
            <a:off x="9622076" y="6050071"/>
            <a:ext cx="2369507" cy="710852"/>
          </a:xfrm>
          <a:prstGeom prst="rect">
            <a:avLst/>
          </a:prstGeom>
        </p:spPr>
      </p:pic>
    </p:spTree>
    <p:extLst>
      <p:ext uri="{BB962C8B-B14F-4D97-AF65-F5344CB8AC3E}">
        <p14:creationId xmlns:p14="http://schemas.microsoft.com/office/powerpoint/2010/main" val="4696190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3"/>
          <p:cNvGraphicFramePr>
            <a:graphicFrameLocks noGrp="1" noChangeAspect="1"/>
          </p:cNvGraphicFramePr>
          <p:nvPr>
            <p:ph idx="1"/>
            <p:extLst>
              <p:ext uri="{D42A27DB-BD31-4B8C-83A1-F6EECF244321}">
                <p14:modId xmlns:p14="http://schemas.microsoft.com/office/powerpoint/2010/main" val="1115304115"/>
              </p:ext>
            </p:extLst>
          </p:nvPr>
        </p:nvGraphicFramePr>
        <p:xfrm>
          <a:off x="-128023" y="122036"/>
          <a:ext cx="11401448" cy="6692350"/>
        </p:xfrm>
        <a:graphic>
          <a:graphicData uri="http://schemas.openxmlformats.org/presentationml/2006/ole">
            <mc:AlternateContent xmlns:mc="http://schemas.openxmlformats.org/markup-compatibility/2006">
              <mc:Choice xmlns:v="urn:schemas-microsoft-com:vml" Requires="v">
                <p:oleObj spid="_x0000_s1030" name="Worksheet" r:id="rId3" imgW="8511840" imgH="5083200" progId="Excel.Sheet.8">
                  <p:embed/>
                </p:oleObj>
              </mc:Choice>
              <mc:Fallback>
                <p:oleObj name="Worksheet" r:id="rId3" imgW="8511840" imgH="5083200" progId="Excel.Sheet.8">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023" y="122036"/>
                        <a:ext cx="11401448" cy="6692350"/>
                      </a:xfrm>
                      <a:prstGeom prst="rect">
                        <a:avLst/>
                      </a:prstGeom>
                      <a:noFill/>
                      <a:extLst/>
                    </p:spPr>
                  </p:pic>
                </p:oleObj>
              </mc:Fallback>
            </mc:AlternateContent>
          </a:graphicData>
        </a:graphic>
      </p:graphicFrame>
      <p:sp>
        <p:nvSpPr>
          <p:cNvPr id="8" name="TextBox 7"/>
          <p:cNvSpPr txBox="1"/>
          <p:nvPr/>
        </p:nvSpPr>
        <p:spPr>
          <a:xfrm>
            <a:off x="0" y="6137753"/>
            <a:ext cx="9507255" cy="646331"/>
          </a:xfrm>
          <a:prstGeom prst="rect">
            <a:avLst/>
          </a:prstGeom>
          <a:noFill/>
        </p:spPr>
        <p:txBody>
          <a:bodyPr wrap="square" rtlCol="0">
            <a:spAutoFit/>
          </a:bodyPr>
          <a:lstStyle/>
          <a:p>
            <a:r>
              <a:rPr lang="en-US" dirty="0" smtClean="0"/>
              <a:t>Patel, G</a:t>
            </a:r>
            <a:r>
              <a:rPr lang="en-US" smtClean="0"/>
              <a:t>., et al. </a:t>
            </a:r>
            <a:r>
              <a:rPr lang="en-US" dirty="0" smtClean="0"/>
              <a:t>Outcomes of </a:t>
            </a:r>
            <a:r>
              <a:rPr lang="en-US" dirty="0" err="1" smtClean="0"/>
              <a:t>carbapenem</a:t>
            </a:r>
            <a:r>
              <a:rPr lang="en-US" dirty="0" smtClean="0"/>
              <a:t>-resistant Klebsiella pneumoniae infection and the impact of antimicrobial and adjunctive therapies. </a:t>
            </a:r>
            <a:r>
              <a:rPr lang="en-US" i="1" dirty="0" smtClean="0"/>
              <a:t>Infect. Control Hosp. </a:t>
            </a:r>
            <a:r>
              <a:rPr lang="en-US" i="1" dirty="0" err="1" smtClean="0"/>
              <a:t>Epidemiol</a:t>
            </a:r>
            <a:r>
              <a:rPr lang="en-US" i="1" dirty="0" smtClean="0"/>
              <a:t>.</a:t>
            </a:r>
            <a:r>
              <a:rPr lang="en-US" dirty="0" smtClean="0"/>
              <a:t> </a:t>
            </a:r>
            <a:r>
              <a:rPr lang="en-US" b="1" dirty="0" smtClean="0"/>
              <a:t>29,</a:t>
            </a:r>
            <a:r>
              <a:rPr lang="en-US" dirty="0" smtClean="0"/>
              <a:t> 1099–1106 (2008).</a:t>
            </a:r>
            <a:endParaRPr lang="en-US" dirty="0"/>
          </a:p>
        </p:txBody>
      </p:sp>
      <p:sp>
        <p:nvSpPr>
          <p:cNvPr id="9" name="TextBox 8"/>
          <p:cNvSpPr txBox="1"/>
          <p:nvPr/>
        </p:nvSpPr>
        <p:spPr>
          <a:xfrm>
            <a:off x="8918534" y="3903469"/>
            <a:ext cx="2956142" cy="1477328"/>
          </a:xfrm>
          <a:prstGeom prst="rect">
            <a:avLst/>
          </a:prstGeom>
          <a:noFill/>
        </p:spPr>
        <p:txBody>
          <a:bodyPr wrap="square" rtlCol="0">
            <a:spAutoFit/>
          </a:bodyPr>
          <a:lstStyle/>
          <a:p>
            <a:r>
              <a:rPr lang="en-US" dirty="0" smtClean="0">
                <a:latin typeface="Corbel" charset="0"/>
                <a:ea typeface="Corbel" charset="0"/>
                <a:cs typeface="Corbel" charset="0"/>
              </a:rPr>
              <a:t>CRKP=</a:t>
            </a:r>
            <a:r>
              <a:rPr lang="en-US" dirty="0" err="1" smtClean="0">
                <a:latin typeface="Corbel" charset="0"/>
                <a:ea typeface="Corbel" charset="0"/>
                <a:cs typeface="Corbel" charset="0"/>
              </a:rPr>
              <a:t>carbapenem</a:t>
            </a:r>
            <a:r>
              <a:rPr lang="en-US" dirty="0" smtClean="0">
                <a:latin typeface="Corbel" charset="0"/>
                <a:ea typeface="Corbel" charset="0"/>
                <a:cs typeface="Corbel" charset="0"/>
              </a:rPr>
              <a:t>-resistant </a:t>
            </a:r>
            <a:r>
              <a:rPr lang="en-US" i="1" dirty="0" smtClean="0">
                <a:latin typeface="Corbel" charset="0"/>
                <a:ea typeface="Corbel" charset="0"/>
                <a:cs typeface="Corbel" charset="0"/>
              </a:rPr>
              <a:t>K. pneumoniae</a:t>
            </a:r>
          </a:p>
          <a:p>
            <a:endParaRPr lang="en-US" i="1" dirty="0">
              <a:latin typeface="Corbel" charset="0"/>
              <a:ea typeface="Corbel" charset="0"/>
              <a:cs typeface="Corbel" charset="0"/>
            </a:endParaRPr>
          </a:p>
          <a:p>
            <a:r>
              <a:rPr lang="en-US" dirty="0" smtClean="0">
                <a:latin typeface="Corbel" charset="0"/>
                <a:ea typeface="Corbel" charset="0"/>
                <a:cs typeface="Corbel" charset="0"/>
              </a:rPr>
              <a:t>CSKP=</a:t>
            </a:r>
            <a:r>
              <a:rPr lang="en-US" dirty="0" err="1" smtClean="0">
                <a:latin typeface="Corbel" charset="0"/>
                <a:ea typeface="Corbel" charset="0"/>
                <a:cs typeface="Corbel" charset="0"/>
              </a:rPr>
              <a:t>carbapenem</a:t>
            </a:r>
            <a:r>
              <a:rPr lang="en-US" dirty="0" smtClean="0">
                <a:latin typeface="Corbel" charset="0"/>
                <a:ea typeface="Corbel" charset="0"/>
                <a:cs typeface="Corbel" charset="0"/>
              </a:rPr>
              <a:t>-sensitive </a:t>
            </a:r>
            <a:r>
              <a:rPr lang="en-US" i="1" dirty="0" smtClean="0">
                <a:latin typeface="Corbel" charset="0"/>
                <a:ea typeface="Corbel" charset="0"/>
                <a:cs typeface="Corbel" charset="0"/>
              </a:rPr>
              <a:t>K. pneumoniae</a:t>
            </a:r>
            <a:endParaRPr lang="en-US" dirty="0">
              <a:latin typeface="Corbel" charset="0"/>
              <a:ea typeface="Corbel" charset="0"/>
              <a:cs typeface="Corbel" charset="0"/>
            </a:endParaRPr>
          </a:p>
        </p:txBody>
      </p:sp>
      <p:pic>
        <p:nvPicPr>
          <p:cNvPr id="4" name="Picture 3"/>
          <p:cNvPicPr>
            <a:picLocks noChangeAspect="1"/>
          </p:cNvPicPr>
          <p:nvPr/>
        </p:nvPicPr>
        <p:blipFill>
          <a:blip r:embed="rId5"/>
          <a:stretch>
            <a:fillRect/>
          </a:stretch>
        </p:blipFill>
        <p:spPr>
          <a:xfrm>
            <a:off x="9622076" y="6050071"/>
            <a:ext cx="2369507" cy="710852"/>
          </a:xfrm>
          <a:prstGeom prst="rect">
            <a:avLst/>
          </a:prstGeom>
        </p:spPr>
      </p:pic>
    </p:spTree>
    <p:extLst>
      <p:ext uri="{BB962C8B-B14F-4D97-AF65-F5344CB8AC3E}">
        <p14:creationId xmlns:p14="http://schemas.microsoft.com/office/powerpoint/2010/main" val="2293294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Antimicrobial Stewardship: </a:t>
            </a:r>
            <a:br>
              <a:rPr lang="en-US" b="1" dirty="0" smtClean="0"/>
            </a:br>
            <a:r>
              <a:rPr lang="en-US" b="1" dirty="0" smtClean="0"/>
              <a:t>Makes Your Day Better</a:t>
            </a:r>
            <a:endParaRPr lang="en-US" b="1" dirty="0"/>
          </a:p>
        </p:txBody>
      </p:sp>
      <p:sp>
        <p:nvSpPr>
          <p:cNvPr id="3" name="Subtitle 2"/>
          <p:cNvSpPr>
            <a:spLocks noGrp="1"/>
          </p:cNvSpPr>
          <p:nvPr>
            <p:ph idx="1"/>
          </p:nvPr>
        </p:nvSpPr>
        <p:spPr/>
        <p:txBody>
          <a:bodyPr>
            <a:normAutofit fontScale="92500" lnSpcReduction="20000"/>
          </a:bodyPr>
          <a:lstStyle/>
          <a:p>
            <a:pPr>
              <a:buFont typeface="Arial" charset="0"/>
              <a:buChar char="•"/>
            </a:pPr>
            <a:r>
              <a:rPr lang="en-US" sz="3200" dirty="0" smtClean="0"/>
              <a:t> Physicians excel in history-taking, physical exam, procedures, data analysis/synthesis and diagnosis, but usually cannot keep up with every ID guideline and new micro test </a:t>
            </a:r>
          </a:p>
          <a:p>
            <a:pPr>
              <a:buFont typeface="Arial" charset="0"/>
              <a:buChar char="•"/>
            </a:pPr>
            <a:r>
              <a:rPr lang="en-US" sz="3200" dirty="0" smtClean="0"/>
              <a:t>The best clinical care is the result of a team of clinicians and support staff</a:t>
            </a:r>
          </a:p>
          <a:p>
            <a:pPr>
              <a:buFont typeface="Arial" charset="0"/>
              <a:buChar char="•"/>
            </a:pPr>
            <a:r>
              <a:rPr lang="en-US" sz="3200" dirty="0"/>
              <a:t> </a:t>
            </a:r>
            <a:r>
              <a:rPr lang="en-US" sz="3200" dirty="0" smtClean="0"/>
              <a:t>A multidisciplinary antimicrobial stewardship team supports clinicians by:</a:t>
            </a:r>
          </a:p>
          <a:p>
            <a:pPr lvl="1">
              <a:buFont typeface="Arial" charset="0"/>
              <a:buChar char="•"/>
            </a:pPr>
            <a:r>
              <a:rPr lang="en-US" dirty="0" smtClean="0"/>
              <a:t>Making it easier to link local microbiological data, such as susceptibility patterns, to treatment recommendations and guidelines </a:t>
            </a:r>
          </a:p>
          <a:p>
            <a:pPr lvl="1">
              <a:buFont typeface="Arial" charset="0"/>
              <a:buChar char="•"/>
            </a:pPr>
            <a:r>
              <a:rPr lang="en-US" dirty="0" smtClean="0"/>
              <a:t>Improving diagnostic assay use and interpretation</a:t>
            </a:r>
          </a:p>
          <a:p>
            <a:pPr lvl="1">
              <a:buFont typeface="Arial" charset="0"/>
              <a:buChar char="•"/>
            </a:pPr>
            <a:r>
              <a:rPr lang="en-US" dirty="0" smtClean="0"/>
              <a:t>Recognizing opportunities for de-escalation and discontinuation of antimicrobials</a:t>
            </a:r>
          </a:p>
          <a:p>
            <a:pPr lvl="1">
              <a:buFont typeface="Arial" charset="0"/>
              <a:buChar char="•"/>
            </a:pPr>
            <a:r>
              <a:rPr lang="en-US" dirty="0" smtClean="0"/>
              <a:t>Providing useful information </a:t>
            </a:r>
          </a:p>
        </p:txBody>
      </p:sp>
      <p:pic>
        <p:nvPicPr>
          <p:cNvPr id="4" name="Picture 3"/>
          <p:cNvPicPr>
            <a:picLocks noChangeAspect="1"/>
          </p:cNvPicPr>
          <p:nvPr/>
        </p:nvPicPr>
        <p:blipFill>
          <a:blip r:embed="rId2"/>
          <a:stretch>
            <a:fillRect/>
          </a:stretch>
        </p:blipFill>
        <p:spPr>
          <a:xfrm>
            <a:off x="9622076" y="6050071"/>
            <a:ext cx="2369507" cy="710852"/>
          </a:xfrm>
          <a:prstGeom prst="rect">
            <a:avLst/>
          </a:prstGeom>
        </p:spPr>
      </p:pic>
    </p:spTree>
    <p:extLst>
      <p:ext uri="{BB962C8B-B14F-4D97-AF65-F5344CB8AC3E}">
        <p14:creationId xmlns:p14="http://schemas.microsoft.com/office/powerpoint/2010/main" val="16789897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Please call the ASP with questions.</a:t>
            </a:r>
            <a:br>
              <a:rPr lang="en-US" b="1" dirty="0" smtClean="0"/>
            </a:br>
            <a:r>
              <a:rPr lang="en-US" b="1" dirty="0" smtClean="0"/>
              <a:t/>
            </a:r>
            <a:br>
              <a:rPr lang="en-US" b="1" dirty="0" smtClean="0"/>
            </a:br>
            <a:r>
              <a:rPr lang="en-US" b="1" dirty="0" smtClean="0"/>
              <a:t>Thanks!</a:t>
            </a:r>
            <a:endParaRPr lang="en-US" b="1" dirty="0"/>
          </a:p>
        </p:txBody>
      </p:sp>
      <p:pic>
        <p:nvPicPr>
          <p:cNvPr id="4" name="Picture 3"/>
          <p:cNvPicPr>
            <a:picLocks noChangeAspect="1"/>
          </p:cNvPicPr>
          <p:nvPr/>
        </p:nvPicPr>
        <p:blipFill>
          <a:blip r:embed="rId2"/>
          <a:stretch>
            <a:fillRect/>
          </a:stretch>
        </p:blipFill>
        <p:spPr>
          <a:xfrm>
            <a:off x="9622076" y="6050071"/>
            <a:ext cx="2369507" cy="710852"/>
          </a:xfrm>
          <a:prstGeom prst="rect">
            <a:avLst/>
          </a:prstGeom>
        </p:spPr>
      </p:pic>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912357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References</a:t>
            </a:r>
            <a:endParaRPr lang="en-US" b="1" dirty="0"/>
          </a:p>
        </p:txBody>
      </p:sp>
      <p:sp>
        <p:nvSpPr>
          <p:cNvPr id="3" name="Subtitle 2"/>
          <p:cNvSpPr>
            <a:spLocks noGrp="1"/>
          </p:cNvSpPr>
          <p:nvPr>
            <p:ph idx="1"/>
          </p:nvPr>
        </p:nvSpPr>
        <p:spPr>
          <a:xfrm>
            <a:off x="838200" y="1594793"/>
            <a:ext cx="10515600" cy="4351338"/>
          </a:xfrm>
        </p:spPr>
        <p:txBody>
          <a:bodyPr/>
          <a:lstStyle/>
          <a:p>
            <a:pPr marL="0" indent="0">
              <a:buNone/>
            </a:pPr>
            <a:r>
              <a:rPr lang="en-US" dirty="0" err="1" smtClean="0"/>
              <a:t>Akpan</a:t>
            </a:r>
            <a:r>
              <a:rPr lang="en-US" dirty="0" smtClean="0"/>
              <a:t>, M. R., Ahmad, R., </a:t>
            </a:r>
            <a:r>
              <a:rPr lang="en-US" dirty="0" err="1" smtClean="0"/>
              <a:t>Shebl</a:t>
            </a:r>
            <a:r>
              <a:rPr lang="en-US" dirty="0" smtClean="0"/>
              <a:t>, N. A. &amp; </a:t>
            </a:r>
            <a:r>
              <a:rPr lang="en-US" dirty="0" err="1" smtClean="0"/>
              <a:t>Ashiru-Oredope</a:t>
            </a:r>
            <a:r>
              <a:rPr lang="en-US" dirty="0" smtClean="0"/>
              <a:t>, D. A Review of Quality Measures for Assessing the Impact of Antimicrobial Stewardship Programs in Hospitals. </a:t>
            </a:r>
            <a:r>
              <a:rPr lang="en-US" i="1" dirty="0" smtClean="0"/>
              <a:t>Antibiotics (Basel)</a:t>
            </a:r>
            <a:r>
              <a:rPr lang="en-US" dirty="0" smtClean="0"/>
              <a:t> </a:t>
            </a:r>
            <a:r>
              <a:rPr lang="en-US" b="1" dirty="0" smtClean="0"/>
              <a:t>5,</a:t>
            </a:r>
            <a:r>
              <a:rPr lang="en-US" dirty="0" smtClean="0"/>
              <a:t> (2016).</a:t>
            </a:r>
          </a:p>
          <a:p>
            <a:pPr marL="0" indent="0">
              <a:buNone/>
            </a:pPr>
            <a:r>
              <a:rPr lang="en-US" dirty="0" smtClean="0"/>
              <a:t>Patel, G., </a:t>
            </a:r>
            <a:r>
              <a:rPr lang="en-US" dirty="0" err="1" smtClean="0"/>
              <a:t>Huprikar</a:t>
            </a:r>
            <a:r>
              <a:rPr lang="en-US" dirty="0" smtClean="0"/>
              <a:t>, S., Factor, S. H., Jenkins, S. G. &amp; Calfee, D. P. Outcomes of </a:t>
            </a:r>
            <a:r>
              <a:rPr lang="en-US" dirty="0" err="1" smtClean="0"/>
              <a:t>carbapenem</a:t>
            </a:r>
            <a:r>
              <a:rPr lang="en-US" dirty="0" smtClean="0"/>
              <a:t>-resistant Klebsiella pneumoniae infection and the impact of antimicrobial and adjunctive therapies. </a:t>
            </a:r>
            <a:r>
              <a:rPr lang="en-US" i="1" dirty="0" smtClean="0"/>
              <a:t>Infect. Control Hosp. </a:t>
            </a:r>
            <a:r>
              <a:rPr lang="en-US" i="1" dirty="0" err="1" smtClean="0"/>
              <a:t>Epidemiol</a:t>
            </a:r>
            <a:r>
              <a:rPr lang="en-US" i="1" dirty="0" smtClean="0"/>
              <a:t>.</a:t>
            </a:r>
            <a:r>
              <a:rPr lang="en-US" dirty="0" smtClean="0"/>
              <a:t> </a:t>
            </a:r>
            <a:r>
              <a:rPr lang="en-US" b="1" dirty="0" smtClean="0"/>
              <a:t>29,</a:t>
            </a:r>
            <a:r>
              <a:rPr lang="en-US" dirty="0" smtClean="0"/>
              <a:t> 1099–1106 (2008).</a:t>
            </a:r>
            <a:endParaRPr lang="en-US" dirty="0"/>
          </a:p>
        </p:txBody>
      </p:sp>
      <p:pic>
        <p:nvPicPr>
          <p:cNvPr id="4" name="Picture 3"/>
          <p:cNvPicPr>
            <a:picLocks noChangeAspect="1"/>
          </p:cNvPicPr>
          <p:nvPr/>
        </p:nvPicPr>
        <p:blipFill>
          <a:blip r:embed="rId2"/>
          <a:stretch>
            <a:fillRect/>
          </a:stretch>
        </p:blipFill>
        <p:spPr>
          <a:xfrm>
            <a:off x="9622076" y="6050071"/>
            <a:ext cx="2369507" cy="710852"/>
          </a:xfrm>
          <a:prstGeom prst="rect">
            <a:avLst/>
          </a:prstGeom>
        </p:spPr>
      </p:pic>
    </p:spTree>
    <p:extLst>
      <p:ext uri="{BB962C8B-B14F-4D97-AF65-F5344CB8AC3E}">
        <p14:creationId xmlns:p14="http://schemas.microsoft.com/office/powerpoint/2010/main" val="18465346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2.png"/></Relationships>
</file>

<file path=ppt/webextensions/webextension1.xml><?xml version="1.0" encoding="utf-8"?>
<we:webextension xmlns:we="http://schemas.microsoft.com/office/webextensions/webextension/2010/11" id="{E7DA4AA6-6CEE-2846-903A-B6E4E6F0C5BD}">
  <we:reference id="wa104238076" version="1.6.0.0" store="en-US" storeType="OMEX"/>
  <we:alternateReferences>
    <we:reference id="WA104238076" version="1.6.0.0" store="WA104238076" storeType="OMEX"/>
  </we:alternateReferences>
  <we:properties>
    <we:property name="__labs__" value="{&quot;configuration&quot;:{&quot;appVersion&quot;:{&quot;major&quot;:0,&quot;minor&quot;:1},&quot;components&quot;:[{&quot;name&quot;:&quot;Choice Question&quot;,&quot;question&quot;:{&quot;text/html&quot;:&quot;&lt;p&gt;&lt;strong&gt;Why is stewardship important?&lt;/strong&gt;&lt;/p&gt;\n&quot;,&quot;text/plain&quot;:&quot;Why is stewardship important?&quot;},&quot;type&quot;:&quot;Labs.Components.ChoiceComponent&quot;,&quot;timeLimit&quot;:0,&quot;maxAttempts&quot;:0,&quot;choices&quot;:[{&quot;id&quot;:&quot;0&quot;,&quot;content&quot;:{&quot;text/html&quot;:&quot;&lt;p&gt;Improves patient outcomes&lt;/p&gt;\n&quot;,&quot;text/plain&quot;:&quot;Improves patient outcomes&quot;},&quot;name&quot;:null,&quot;value&quot;:null},{&quot;id&quot;:&quot;1&quot;,&quot;content&quot;:{&quot;text/html&quot;:&quot;&lt;p&gt;Slows the emergence of resistant bacteria&lt;/p&gt;\n&quot;,&quot;text/plain&quot;:&quot;Slows the emergence of resistant bacteria&quot;},&quot;name&quot;:null,&quot;value&quot;:null},{&quot;id&quot;:&quot;2&quot;,&quot;content&quot;:{&quot;text/html&quot;:&quot;&lt;p&gt;Makes your day easier&lt;/p&gt;\n&quot;,&quot;text/plain&quot;:&quot;Makes your day easier&quot;},&quot;name&quot;:null,&quot;value&quot;:null}],&quot;maxScore&quot;:1,&quot;hasAnswer&quot;:true,&quot;answer&quot;:[&quot;0&quot;,&quot;1&quot;,&quot;2&quot;],&quot;values&quot;:{&quot;hints&quot;:[{&quot;isHint&quot;:true,&quot;value&quot;:{&quot;text/plain&quot;:&quot;&quot;}}]},&quot;secure&quot;:false,&quot;data&quot;:{&quot;question&quot;:&quot;&lt;p&gt;&lt;strong&gt;Why is stewardship important?&lt;/strong&gt;&lt;/p&gt;\n&quot;,&quot;fontSize&quot;:&quot;medium&quot;,&quot;choices&quot;:[{&quot;id&quot;:0,&quot;choice&quot;:&quot;&lt;p&gt;Improves patient outcomes&lt;/p&gt;\n&quot;,&quot;feedback&quot;:null},{&quot;id&quot;:1,&quot;choice&quot;:&quot;&lt;p&gt;Slows the emergence of resistant bacteria&lt;/p&gt;\n&quot;,&quot;feedback&quot;:null},{&quot;id&quot;:2,&quot;choice&quot;:&quot;&lt;p&gt;Makes your day easier&lt;/p&gt;\n&quot;,&quot;feedback&quot;:null}],&quot;hasAnswer&quot;:true,&quot;answer&quot;:[&quot;0&quot;,&quot;1&quot;,&quot;2&quot;],&quot;required&quot;:false,&quot;hints&quot;:[{&quot;text&quot;:&quot;&quot;}],&quot;limitAttempts&quot;:false,&quot;maxAttempts&quot;:2,&quot;allowRetries&quot;:true,&quot;shuffleChoices&quot;:false,&quot;isTimed&quot;:false,&quot;timeLimit&quot;:120,&quot;allowMultipleAnswers&quot;:true,&quot;allowChoiceEditing&quot;:true}}],&quot;name&quot;:&quot;Choice question&quot;,&quot;timeline&quot;:null,&quot;analytics&quot;:null},&quot;hostVersion&quot;:{&quot;major&quot;:0,&quot;minor&quot;:1}}"/>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8063322ECD2A4C836D2589E489F290" ma:contentTypeVersion="4" ma:contentTypeDescription="Create a new document." ma:contentTypeScope="" ma:versionID="87d255104f8536b5b85e366e31c232d6">
  <xsd:schema xmlns:xsd="http://www.w3.org/2001/XMLSchema" xmlns:xs="http://www.w3.org/2001/XMLSchema" xmlns:p="http://schemas.microsoft.com/office/2006/metadata/properties" xmlns:ns2="eacaa5ce-4b13-4929-997a-fd8c1bfe780a" xmlns:ns3="69aa3883-b251-412e-bf1d-acb3217d06af" targetNamespace="http://schemas.microsoft.com/office/2006/metadata/properties" ma:root="true" ma:fieldsID="4c8521088e9a5bdd28cc23b4085936d8" ns2:_="" ns3:_="">
    <xsd:import namespace="eacaa5ce-4b13-4929-997a-fd8c1bfe780a"/>
    <xsd:import namespace="69aa3883-b251-412e-bf1d-acb3217d06a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caa5ce-4b13-4929-997a-fd8c1bfe780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9aa3883-b251-412e-bf1d-acb3217d06af"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3750351-ABB4-4551-9187-8390F2C48157}"/>
</file>

<file path=customXml/itemProps2.xml><?xml version="1.0" encoding="utf-8"?>
<ds:datastoreItem xmlns:ds="http://schemas.openxmlformats.org/officeDocument/2006/customXml" ds:itemID="{7C1C1E84-B2EB-490E-B8CB-E628DA840A10}"/>
</file>

<file path=customXml/itemProps3.xml><?xml version="1.0" encoding="utf-8"?>
<ds:datastoreItem xmlns:ds="http://schemas.openxmlformats.org/officeDocument/2006/customXml" ds:itemID="{C1193FD6-8A7A-4B78-9250-ABFAF57B8AF2}"/>
</file>

<file path=docProps/app.xml><?xml version="1.0" encoding="utf-8"?>
<Properties xmlns="http://schemas.openxmlformats.org/officeDocument/2006/extended-properties" xmlns:vt="http://schemas.openxmlformats.org/officeDocument/2006/docPropsVTypes">
  <TotalTime>64</TotalTime>
  <Words>399</Words>
  <Application>Microsoft Macintosh PowerPoint</Application>
  <PresentationFormat>Widescreen</PresentationFormat>
  <Paragraphs>28</Paragraphs>
  <Slides>8</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8</vt:i4>
      </vt:variant>
    </vt:vector>
  </HeadingPairs>
  <TitlesOfParts>
    <vt:vector size="14" baseType="lpstr">
      <vt:lpstr>Calibri</vt:lpstr>
      <vt:lpstr>Calibri Light</vt:lpstr>
      <vt:lpstr>Corbel</vt:lpstr>
      <vt:lpstr>Arial</vt:lpstr>
      <vt:lpstr>Office Theme</vt:lpstr>
      <vt:lpstr>Worksheet</vt:lpstr>
      <vt:lpstr>Antimicrobial Stewardship: Physician Update</vt:lpstr>
      <vt:lpstr>PowerPoint Presentation</vt:lpstr>
      <vt:lpstr>Antimicrobial Stewardship:  Improving Patient Outcomes</vt:lpstr>
      <vt:lpstr>Antimicrobial Stewardship:  Slowing the Emergence of Resistant Bacteria</vt:lpstr>
      <vt:lpstr>PowerPoint Presentation</vt:lpstr>
      <vt:lpstr>Antimicrobial Stewardship:  Makes Your Day Better</vt:lpstr>
      <vt:lpstr>Please call the ASP with questions.  Thanks!</vt:lpstr>
      <vt:lpstr>References</vt:lpstr>
    </vt:vector>
  </TitlesOfParts>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Antimicrobial Stewardship: Physician Update</dc:title>
  <dc:creator>John B. Lynch</dc:creator>
  <cp:lastModifiedBy>John B. Lynch</cp:lastModifiedBy>
  <cp:revision>8</cp:revision>
  <dcterms:created xsi:type="dcterms:W3CDTF">2017-12-01T01:44:35Z</dcterms:created>
  <dcterms:modified xsi:type="dcterms:W3CDTF">2017-12-01T02:48:43Z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0x010100508063322ECD2A4C836D2589E489F290</vt:lpwstr>
  </property>
</Properties>
</file>