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77" r:id="rId4"/>
    <p:sldId id="276" r:id="rId5"/>
    <p:sldId id="27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6316"/>
    <a:srgbClr val="030201"/>
    <a:srgbClr val="404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56" autoAdjust="0"/>
  </p:normalViewPr>
  <p:slideViewPr>
    <p:cSldViewPr>
      <p:cViewPr>
        <p:scale>
          <a:sx n="90" d="100"/>
          <a:sy n="90" d="100"/>
        </p:scale>
        <p:origin x="-1512" y="-8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D86B5-205C-46D9-AAE1-F26EFCF4D1C1}" type="datetimeFigureOut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FB669A-6542-4372-A4A4-03D4FFBE6A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711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B669A-6542-4372-A4A4-03D4FFBE6A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61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FB669A-6542-4372-A4A4-03D4FFBE6AC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6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752600"/>
            <a:ext cx="8229600" cy="1402055"/>
          </a:xfrm>
        </p:spPr>
        <p:txBody>
          <a:bodyPr lIns="0" tIns="0" rIns="0" bIns="0" anchor="t">
            <a:noAutofit/>
          </a:bodyPr>
          <a:lstStyle>
            <a:lvl1pPr>
              <a:lnSpc>
                <a:spcPts val="4000"/>
              </a:lnSpc>
              <a:spcAft>
                <a:spcPts val="0"/>
              </a:spcAft>
              <a:defRPr sz="3200" b="1" cap="all" spc="25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TITLE HEADLINE GOES HERE. PREFERRABLY IN ALL CAPS AND NO MORE THAN THREE LINES.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2075" y="4267200"/>
            <a:ext cx="6400800" cy="634997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ts val="2500"/>
              </a:lnSpc>
              <a:spcBef>
                <a:spcPts val="0"/>
              </a:spcBef>
              <a:buNone/>
              <a:defRPr sz="2000" b="0" cap="all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 descr="UWMedicine_Logo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04800" y="6385405"/>
            <a:ext cx="1828800" cy="24399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200025" y="104775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UW MEDICINE    </a:t>
            </a:r>
            <a:r>
              <a:rPr lang="en-US" sz="1000" kern="1200" baseline="0" dirty="0">
                <a:ln>
                  <a:noFill/>
                </a:ln>
                <a:solidFill>
                  <a:srgbClr val="FF0000"/>
                </a:solidFill>
                <a:effectLst/>
                <a:latin typeface="Goudy"/>
                <a:ea typeface="+mn-ea"/>
                <a:cs typeface="+mn-cs"/>
              </a:rPr>
              <a:t>│</a:t>
            </a:r>
            <a:r>
              <a:rPr lang="en-US" sz="1000" kern="120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  </a:t>
            </a:r>
            <a:r>
              <a:rPr lang="en-US" sz="1000" kern="1200" baseline="0" dirty="0">
                <a:ln>
                  <a:noFill/>
                </a:ln>
                <a:solidFill>
                  <a:srgbClr val="D2232A"/>
                </a:solidFill>
                <a:effectLst/>
                <a:latin typeface="+mn-lt"/>
                <a:ea typeface="+mn-ea"/>
                <a:cs typeface="+mn-cs"/>
              </a:rPr>
              <a:t>PATIENTS ARE FIRST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962400" y="64928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6800" y="6492875"/>
            <a:ext cx="457200" cy="365125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onl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4"/>
          </p:nvPr>
        </p:nvSpPr>
        <p:spPr>
          <a:xfrm>
            <a:off x="457200" y="152400"/>
            <a:ext cx="8229600" cy="57912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only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838200"/>
            <a:ext cx="9144000" cy="5105400"/>
          </a:xfrm>
          <a:prstGeom prst="rect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1219200"/>
            <a:ext cx="8229600" cy="4419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 lIns="0" tIns="0" rIns="0" bIns="0" anchor="ctr">
            <a:normAutofit/>
          </a:bodyPr>
          <a:lstStyle>
            <a:lvl1pPr>
              <a:defRPr sz="320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990600"/>
            <a:ext cx="5334000" cy="2895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5791200" y="1143000"/>
            <a:ext cx="28956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3886200"/>
            <a:ext cx="5334000" cy="213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" y="914400"/>
            <a:ext cx="4648200" cy="5105400"/>
          </a:xfrm>
        </p:spPr>
        <p:txBody>
          <a:bodyPr anchor="t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0" y="4800600"/>
            <a:ext cx="3352800" cy="1295400"/>
          </a:xfrm>
        </p:spPr>
        <p:txBody>
          <a:bodyPr anchor="ctr">
            <a:normAutofit/>
          </a:bodyPr>
          <a:lstStyle>
            <a:lvl1pPr marL="342900" marR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/>
            </a:lvl1pPr>
          </a:lstStyle>
          <a:p>
            <a:pPr lvl="0"/>
            <a:r>
              <a:rPr lang="en-US" dirty="0"/>
              <a:t>Caption text in black.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Caption text in gold. </a:t>
            </a:r>
          </a:p>
          <a:p>
            <a:pPr lvl="0"/>
            <a:endParaRPr lang="en-US" dirty="0"/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3"/>
          </p:nvPr>
        </p:nvSpPr>
        <p:spPr>
          <a:xfrm>
            <a:off x="5334000" y="762000"/>
            <a:ext cx="3352800" cy="4038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990600"/>
            <a:ext cx="4114800" cy="3657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4648200"/>
            <a:ext cx="8229600" cy="137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hart Placeholder 9"/>
          <p:cNvSpPr>
            <a:spLocks noGrp="1"/>
          </p:cNvSpPr>
          <p:nvPr>
            <p:ph type="chart" sz="quarter" idx="16"/>
          </p:nvPr>
        </p:nvSpPr>
        <p:spPr>
          <a:xfrm>
            <a:off x="4572000" y="990600"/>
            <a:ext cx="4114800" cy="36576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Chart-and-text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3"/>
          </p:nvPr>
        </p:nvSpPr>
        <p:spPr>
          <a:xfrm>
            <a:off x="457200" y="990600"/>
            <a:ext cx="8229600" cy="3581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457200" y="4572000"/>
            <a:ext cx="8229600" cy="144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_Text-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1"/>
            <a:ext cx="7924800" cy="4876800"/>
          </a:xfrm>
        </p:spPr>
        <p:txBody>
          <a:bodyPr lIns="9144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3200" spc="50">
                <a:solidFill>
                  <a:srgbClr val="000000"/>
                </a:solidFill>
              </a:defRPr>
            </a:lvl1pPr>
            <a:lvl2pPr marL="11430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800">
                <a:solidFill>
                  <a:srgbClr val="030201"/>
                </a:solidFill>
              </a:defRPr>
            </a:lvl2pPr>
            <a:lvl3pPr marL="12620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400">
                <a:solidFill>
                  <a:srgbClr val="030201"/>
                </a:solidFill>
              </a:defRPr>
            </a:lvl3pPr>
            <a:lvl4pPr marL="13716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000">
                <a:solidFill>
                  <a:srgbClr val="030201"/>
                </a:solidFill>
              </a:defRPr>
            </a:lvl4pPr>
            <a:lvl5pPr marL="14906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 pitchFamily="34" charset="0"/>
              <a:buChar char="•"/>
              <a:defRPr sz="2000">
                <a:solidFill>
                  <a:srgbClr val="03020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 Imag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rgbClr val="7C6316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0" y="740664"/>
            <a:ext cx="4572000" cy="527913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0" y="914400"/>
            <a:ext cx="4114800" cy="5791200"/>
          </a:xfrm>
        </p:spPr>
        <p:txBody>
          <a:bodyPr anchor="ctr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 small Imag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0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761999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334000" y="740664"/>
            <a:ext cx="3352800" cy="405993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457200" y="914400"/>
            <a:ext cx="4648200" cy="5105400"/>
          </a:xfrm>
        </p:spPr>
        <p:txBody>
          <a:bodyPr anchor="t"/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334000" y="4800600"/>
            <a:ext cx="3352800" cy="1371600"/>
          </a:xfrm>
        </p:spPr>
        <p:txBody>
          <a:bodyPr>
            <a:normAutofit/>
          </a:bodyPr>
          <a:lstStyle>
            <a:lvl1pPr marL="342900" marR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cap="none" baseline="0"/>
            </a:lvl1pPr>
          </a:lstStyle>
          <a:p>
            <a:pPr lvl="0"/>
            <a:r>
              <a:rPr lang="en-US" dirty="0"/>
              <a:t>Caption text in black.</a:t>
            </a:r>
          </a:p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/>
              <a:t>Caption text in gold. </a:t>
            </a:r>
          </a:p>
          <a:p>
            <a:pPr lvl="0"/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1 Image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 flipV="1">
            <a:off x="0" y="2599265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9267"/>
            <a:ext cx="8229600" cy="753534"/>
          </a:xfrm>
        </p:spPr>
        <p:txBody>
          <a:bodyPr lIns="0" tIns="0" rIns="0" bIns="0" anchor="ctr">
            <a:normAutofit/>
          </a:bodyPr>
          <a:lstStyle>
            <a:lvl1pPr>
              <a:defRPr sz="32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1400"/>
            <a:ext cx="7611536" cy="2438400"/>
          </a:xfrm>
        </p:spPr>
        <p:txBody>
          <a:bodyPr lIns="9144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200" spc="50">
                <a:solidFill>
                  <a:srgbClr val="030201"/>
                </a:solidFill>
              </a:defRPr>
            </a:lvl1pPr>
            <a:lvl2pPr marL="4572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800">
                <a:solidFill>
                  <a:srgbClr val="030201"/>
                </a:solidFill>
              </a:defRPr>
            </a:lvl2pPr>
            <a:lvl3pPr marL="5715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defRPr sz="2400">
                <a:solidFill>
                  <a:srgbClr val="030201"/>
                </a:solidFill>
              </a:defRPr>
            </a:lvl3pPr>
            <a:lvl4pPr marL="6858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000">
                <a:solidFill>
                  <a:srgbClr val="030201"/>
                </a:solidFill>
              </a:defRPr>
            </a:lvl4pPr>
            <a:lvl5pPr marL="800100" indent="-1143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000">
                <a:solidFill>
                  <a:srgbClr val="03020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259873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81463" cy="259556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5"/>
          </p:nvPr>
        </p:nvSpPr>
        <p:spPr>
          <a:xfrm>
            <a:off x="4081463" y="1433512"/>
            <a:ext cx="2938462" cy="11620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6"/>
          </p:nvPr>
        </p:nvSpPr>
        <p:spPr>
          <a:xfrm>
            <a:off x="7019925" y="3704"/>
            <a:ext cx="2124075" cy="259556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2599265"/>
            <a:ext cx="9144000" cy="74980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9267"/>
            <a:ext cx="8229600" cy="753534"/>
          </a:xfrm>
        </p:spPr>
        <p:txBody>
          <a:bodyPr lIns="0" tIns="0" rIns="0" bIns="0" anchor="ctr">
            <a:normAutofit/>
          </a:bodyPr>
          <a:lstStyle>
            <a:lvl1pPr>
              <a:defRPr sz="3200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7600"/>
            <a:ext cx="7620000" cy="2362200"/>
          </a:xfrm>
        </p:spPr>
        <p:txBody>
          <a:bodyPr lIns="9144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3000" spc="50">
                <a:solidFill>
                  <a:srgbClr val="000000"/>
                </a:solidFill>
              </a:defRPr>
            </a:lvl1pPr>
            <a:lvl2pPr marL="11430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2600">
                <a:solidFill>
                  <a:srgbClr val="030201"/>
                </a:solidFill>
              </a:defRPr>
            </a:lvl2pPr>
            <a:lvl3pPr marL="12620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defRPr sz="2200">
                <a:solidFill>
                  <a:srgbClr val="030201"/>
                </a:solidFill>
              </a:defRPr>
            </a:lvl3pPr>
            <a:lvl4pPr marL="1371600" indent="-109538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1800">
                <a:solidFill>
                  <a:srgbClr val="030201"/>
                </a:solidFill>
              </a:defRPr>
            </a:lvl4pPr>
            <a:lvl5pPr marL="1490663" indent="-1190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595B5A"/>
              </a:buClr>
              <a:buFont typeface="Arial"/>
              <a:buChar char="•"/>
              <a:defRPr sz="1800">
                <a:solidFill>
                  <a:srgbClr val="03020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4"/>
          </p:nvPr>
        </p:nvSpPr>
        <p:spPr>
          <a:xfrm>
            <a:off x="4081463" y="0"/>
            <a:ext cx="2938462" cy="14335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0" y="4953000"/>
            <a:ext cx="5486400" cy="457200"/>
          </a:xfrm>
        </p:spPr>
        <p:txBody>
          <a:bodyPr anchor="b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57400" y="5443538"/>
            <a:ext cx="5105400" cy="80486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03020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33800" y="6553200"/>
            <a:ext cx="2133600" cy="304800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6553200"/>
            <a:ext cx="457200" cy="304800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Media Placeholder 9"/>
          <p:cNvSpPr>
            <a:spLocks noGrp="1"/>
          </p:cNvSpPr>
          <p:nvPr>
            <p:ph type="media" sz="quarter" idx="13"/>
          </p:nvPr>
        </p:nvSpPr>
        <p:spPr>
          <a:xfrm>
            <a:off x="1828800" y="228600"/>
            <a:ext cx="5486400" cy="4648200"/>
          </a:xfrm>
        </p:spPr>
        <p:txBody>
          <a:bodyPr/>
          <a:lstStyle>
            <a:lvl1pPr algn="l">
              <a:buNone/>
              <a:defRPr/>
            </a:lvl1pPr>
          </a:lstStyle>
          <a:p>
            <a:r>
              <a:rPr lang="en-US"/>
              <a:t>Click icon to add media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-Full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524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1"/>
            <a:ext cx="4038600" cy="4876800"/>
          </a:xfrm>
        </p:spPr>
        <p:txBody>
          <a:bodyPr/>
          <a:lstStyle>
            <a:lvl1pPr>
              <a:buNone/>
              <a:defRPr sz="2800">
                <a:solidFill>
                  <a:srgbClr val="030201"/>
                </a:solidFill>
              </a:defRPr>
            </a:lvl1pPr>
            <a:lvl2pPr>
              <a:defRPr sz="2400">
                <a:solidFill>
                  <a:srgbClr val="030201"/>
                </a:solidFill>
              </a:defRPr>
            </a:lvl2pPr>
            <a:lvl3pPr>
              <a:defRPr sz="2000">
                <a:solidFill>
                  <a:srgbClr val="030201"/>
                </a:solidFill>
              </a:defRPr>
            </a:lvl3pPr>
            <a:lvl4pPr>
              <a:defRPr sz="1800">
                <a:solidFill>
                  <a:srgbClr val="030201"/>
                </a:solidFill>
              </a:defRPr>
            </a:lvl4pPr>
            <a:lvl5pPr>
              <a:buFont typeface="Arial" pitchFamily="34" charset="0"/>
              <a:buChar char="•"/>
              <a:defRPr sz="1800">
                <a:solidFill>
                  <a:srgbClr val="03020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4983163"/>
          </a:xfrm>
        </p:spPr>
        <p:txBody>
          <a:bodyPr/>
          <a:lstStyle>
            <a:lvl1pPr>
              <a:defRPr sz="2800">
                <a:solidFill>
                  <a:srgbClr val="030201"/>
                </a:solidFill>
              </a:defRPr>
            </a:lvl1pPr>
            <a:lvl2pPr>
              <a:defRPr sz="2400">
                <a:solidFill>
                  <a:srgbClr val="030201"/>
                </a:solidFill>
              </a:defRPr>
            </a:lvl2pPr>
            <a:lvl3pPr>
              <a:defRPr sz="2000">
                <a:solidFill>
                  <a:srgbClr val="030201"/>
                </a:solidFill>
              </a:defRPr>
            </a:lvl3pPr>
            <a:lvl4pPr>
              <a:defRPr sz="1800">
                <a:solidFill>
                  <a:srgbClr val="030201"/>
                </a:solidFill>
              </a:defRPr>
            </a:lvl4pPr>
            <a:lvl5pPr>
              <a:buFont typeface="Arial" pitchFamily="34" charset="0"/>
              <a:buChar char="•"/>
              <a:defRPr sz="1800">
                <a:solidFill>
                  <a:srgbClr val="03020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114800" y="64928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anchor="b"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553200"/>
            <a:ext cx="533400" cy="304800"/>
          </a:xfrm>
          <a:prstGeom prst="rect">
            <a:avLst/>
          </a:prstGeom>
        </p:spPr>
        <p:txBody>
          <a:bodyPr anchor="b"/>
          <a:lstStyle>
            <a:lvl1pPr algn="r">
              <a:defRPr sz="1200"/>
            </a:lvl1pPr>
          </a:lstStyle>
          <a:p>
            <a:fld id="{499623A8-EBC6-4F74-88B3-26EAE98D8F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838200"/>
          </a:xfrm>
        </p:spPr>
        <p:txBody>
          <a:bodyPr lIns="0" tIns="0" rIns="0" bIns="0" anchor="ctr">
            <a:normAutofit/>
          </a:bodyPr>
          <a:lstStyle>
            <a:lvl1pPr>
              <a:defRPr sz="320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8229600" cy="480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5" name="Picture 4" descr="UWMedicine_Logo_RGB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304800" y="6385405"/>
            <a:ext cx="1828800" cy="24399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629400"/>
            <a:ext cx="685800" cy="237067"/>
          </a:xfrm>
          <a:prstGeom prst="rect">
            <a:avLst/>
          </a:prstGeom>
        </p:spPr>
        <p:txBody>
          <a:bodyPr lIns="0" tIns="0" rIns="91440" bIns="4572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06C7CE5-3225-8743-B368-1C50B11BFD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8" r:id="rId3"/>
    <p:sldLayoutId id="2147483669" r:id="rId4"/>
    <p:sldLayoutId id="2147483662" r:id="rId5"/>
    <p:sldLayoutId id="2147483663" r:id="rId6"/>
    <p:sldLayoutId id="2147483657" r:id="rId7"/>
    <p:sldLayoutId id="2147483664" r:id="rId8"/>
    <p:sldLayoutId id="2147483666" r:id="rId9"/>
    <p:sldLayoutId id="2147483655" r:id="rId10"/>
    <p:sldLayoutId id="2147483670" r:id="rId11"/>
    <p:sldLayoutId id="2147483673" r:id="rId12"/>
    <p:sldLayoutId id="2147483672" r:id="rId13"/>
    <p:sldLayoutId id="2147483671" r:id="rId14"/>
    <p:sldLayoutId id="2147483674" r:id="rId15"/>
    <p:sldLayoutId id="2147483675" r:id="rId1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 cap="all" baseline="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3020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166A95-E787-254C-89ED-65289CE36E36}"/>
              </a:ext>
            </a:extLst>
          </p:cNvPr>
          <p:cNvSpPr/>
          <p:nvPr/>
        </p:nvSpPr>
        <p:spPr>
          <a:xfrm>
            <a:off x="3276600" y="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2" descr="Image result for antimicrobial stewardship interventions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  <a14:imgEffect>
                      <a14:brightnessContrast bright="18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54680" y="868680"/>
            <a:ext cx="6858000" cy="512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20040" y="1231899"/>
            <a:ext cx="3566160" cy="1676400"/>
          </a:xfrm>
        </p:spPr>
        <p:txBody>
          <a:bodyPr>
            <a:noAutofit/>
          </a:bodyPr>
          <a:lstStyle/>
          <a:p>
            <a:r>
              <a:rPr lang="en-US" dirty="0">
                <a:latin typeface="Corbel" panose="020B0503020204020204" pitchFamily="34" charset="0"/>
              </a:rPr>
              <a:t>Antimicrobial </a:t>
            </a:r>
            <a:r>
              <a:rPr lang="en-US" dirty="0" smtClean="0">
                <a:latin typeface="Corbel" panose="020B0503020204020204" pitchFamily="34" charset="0"/>
              </a:rPr>
              <a:t>Stewardship for Clinicians </a:t>
            </a:r>
            <a:r>
              <a:rPr lang="en-US" dirty="0">
                <a:latin typeface="Corbel" panose="020B0503020204020204" pitchFamily="34" charset="0"/>
              </a:rPr>
              <a:t/>
            </a:r>
            <a:br>
              <a:rPr lang="en-US" dirty="0">
                <a:latin typeface="Corbel" panose="020B0503020204020204" pitchFamily="34" charset="0"/>
              </a:rPr>
            </a:br>
            <a:endParaRPr lang="en-US" sz="2800" spc="100" dirty="0">
              <a:latin typeface="Corbel" panose="020B0503020204020204" pitchFamily="34" charset="0"/>
            </a:endParaRPr>
          </a:p>
        </p:txBody>
      </p:sp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-1219200" y="3657600"/>
            <a:ext cx="6400800" cy="63499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030201"/>
                </a:solidFill>
                <a:latin typeface="Corbel" panose="020B0503020204020204" pitchFamily="34" charset="0"/>
              </a:rPr>
              <a:t>January 2018</a:t>
            </a:r>
          </a:p>
          <a:p>
            <a:pPr>
              <a:lnSpc>
                <a:spcPct val="120000"/>
              </a:lnSpc>
            </a:pPr>
            <a:endParaRPr lang="en-US" sz="3200" dirty="0">
              <a:solidFill>
                <a:srgbClr val="030201"/>
              </a:solidFill>
              <a:latin typeface="Corbel" panose="020B05030202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17049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WHY Antimicrobial Stewardship?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orbel" panose="020B0503020204020204" pitchFamily="34" charset="0"/>
              </a:rPr>
              <a:t>Antimicrobial drugs are commonly </a:t>
            </a:r>
            <a:r>
              <a:rPr lang="en-US" sz="2800" b="1" dirty="0" smtClean="0">
                <a:latin typeface="Corbel" panose="020B0503020204020204" pitchFamily="34" charset="0"/>
              </a:rPr>
              <a:t>used and misused </a:t>
            </a:r>
            <a:r>
              <a:rPr lang="en-US" sz="2800" dirty="0">
                <a:latin typeface="Corbel" panose="020B0503020204020204" pitchFamily="34" charset="0"/>
              </a:rPr>
              <a:t>in the care of patients everywhere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orbel" panose="020B0503020204020204" pitchFamily="34" charset="0"/>
              </a:rPr>
              <a:t>Modern and safe medical care is dependent </a:t>
            </a:r>
            <a:r>
              <a:rPr lang="en-US" sz="2800" dirty="0">
                <a:latin typeface="Corbel" panose="020B0503020204020204" pitchFamily="34" charset="0"/>
              </a:rPr>
              <a:t>on the effectiveness of antimicrobials not only for the treatment of infectious diseases, but also for prevention of surgical site infections and opportunistic infections in immunocompromised patients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orbel" panose="020B0503020204020204" pitchFamily="34" charset="0"/>
              </a:rPr>
              <a:t>The incidence of </a:t>
            </a:r>
            <a:r>
              <a:rPr lang="en-US" sz="2800" b="1" dirty="0">
                <a:latin typeface="Corbel" panose="020B0503020204020204" pitchFamily="34" charset="0"/>
              </a:rPr>
              <a:t>antimicrobial-resistant organisms is rising </a:t>
            </a:r>
            <a:r>
              <a:rPr lang="en-US" sz="2800" dirty="0">
                <a:latin typeface="Corbel" panose="020B0503020204020204" pitchFamily="34" charset="0"/>
              </a:rPr>
              <a:t>and threatens the health and lives of our patients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Corbel" panose="020B0503020204020204" pitchFamily="34" charset="0"/>
              </a:rPr>
              <a:t>How we use antimicrobials </a:t>
            </a:r>
            <a:r>
              <a:rPr lang="en-US" sz="2800" b="1" dirty="0" smtClean="0">
                <a:latin typeface="Corbel" panose="020B0503020204020204" pitchFamily="34" charset="0"/>
              </a:rPr>
              <a:t>has a </a:t>
            </a:r>
            <a:r>
              <a:rPr lang="en-US" sz="2800" b="1" dirty="0">
                <a:latin typeface="Corbel" panose="020B0503020204020204" pitchFamily="34" charset="0"/>
              </a:rPr>
              <a:t>positive impact </a:t>
            </a:r>
            <a:r>
              <a:rPr lang="en-US" sz="2800" dirty="0">
                <a:latin typeface="Corbel" panose="020B0503020204020204" pitchFamily="34" charset="0"/>
              </a:rPr>
              <a:t>on improving the lives of our patients now and into the future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Corbel" panose="020B0503020204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17049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Antimicrobial Stewardship IMPACT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Corbel" panose="020B0503020204020204" pitchFamily="34" charset="0"/>
              </a:rPr>
              <a:t>Effective antimicrobial stewardship is associated with:</a:t>
            </a:r>
          </a:p>
          <a:p>
            <a:pPr marL="1600200" lvl="1" indent="-457200"/>
            <a:r>
              <a:rPr lang="en-US" sz="3200" dirty="0" smtClean="0">
                <a:latin typeface="Corbel" panose="020B0503020204020204" pitchFamily="34" charset="0"/>
              </a:rPr>
              <a:t>Improved patient outcomes</a:t>
            </a:r>
          </a:p>
          <a:p>
            <a:pPr marL="1600200" lvl="1" indent="-457200"/>
            <a:r>
              <a:rPr lang="en-US" sz="3200" dirty="0" smtClean="0">
                <a:latin typeface="Corbel" panose="020B0503020204020204" pitchFamily="34" charset="0"/>
              </a:rPr>
              <a:t>Decreased mortality</a:t>
            </a:r>
          </a:p>
          <a:p>
            <a:pPr marL="1600200" lvl="1" indent="-457200"/>
            <a:r>
              <a:rPr lang="en-US" sz="3200" dirty="0" smtClean="0">
                <a:latin typeface="Corbel" panose="020B0503020204020204" pitchFamily="34" charset="0"/>
              </a:rPr>
              <a:t>Decrease length-of-stay</a:t>
            </a:r>
          </a:p>
          <a:p>
            <a:pPr marL="1600200" lvl="1" indent="-457200"/>
            <a:r>
              <a:rPr lang="en-US" sz="3200" dirty="0" smtClean="0">
                <a:latin typeface="Corbel" panose="020B0503020204020204" pitchFamily="34" charset="0"/>
              </a:rPr>
              <a:t>Decreased adverse events</a:t>
            </a:r>
          </a:p>
          <a:p>
            <a:pPr marL="1600200" lvl="1" indent="-457200"/>
            <a:r>
              <a:rPr lang="en-US" sz="3200" dirty="0" smtClean="0">
                <a:latin typeface="Corbel" panose="020B0503020204020204" pitchFamily="34" charset="0"/>
              </a:rPr>
              <a:t>Fewer </a:t>
            </a:r>
            <a:r>
              <a:rPr lang="en-US" sz="3200" i="1" dirty="0" smtClean="0">
                <a:latin typeface="Corbel" panose="020B0503020204020204" pitchFamily="34" charset="0"/>
              </a:rPr>
              <a:t>Clostridium difficile </a:t>
            </a:r>
            <a:r>
              <a:rPr lang="en-US" sz="3200" dirty="0" smtClean="0">
                <a:latin typeface="Corbel" panose="020B0503020204020204" pitchFamily="34" charset="0"/>
              </a:rPr>
              <a:t>infections</a:t>
            </a:r>
          </a:p>
          <a:p>
            <a:pPr marL="1600200" lvl="1" indent="-457200"/>
            <a:r>
              <a:rPr lang="en-US" sz="3200" dirty="0" smtClean="0">
                <a:latin typeface="Corbel" panose="020B0503020204020204" pitchFamily="34" charset="0"/>
              </a:rPr>
              <a:t>Decreased drug resistance</a:t>
            </a:r>
            <a:endParaRPr lang="en-US" sz="3200" dirty="0">
              <a:latin typeface="Corbel" panose="020B0503020204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86200" y="6424421"/>
            <a:ext cx="5257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>
                <a:solidFill>
                  <a:schemeClr val="tx2"/>
                </a:solidFill>
                <a:latin typeface="Corbel" panose="020B0503020204020204" pitchFamily="34" charset="0"/>
              </a:rPr>
              <a:t>Akpan</a:t>
            </a:r>
            <a:r>
              <a:rPr lang="en-US" sz="1050" dirty="0">
                <a:solidFill>
                  <a:schemeClr val="tx2"/>
                </a:solidFill>
                <a:latin typeface="Corbel" panose="020B0503020204020204" pitchFamily="34" charset="0"/>
              </a:rPr>
              <a:t>, M. R., et al. A Review of Quality Measures for Assessing the Impact of Antimicrobial Stewardship Programs in Hospitals. </a:t>
            </a:r>
            <a:r>
              <a:rPr lang="en-US" sz="1050" i="1" dirty="0">
                <a:solidFill>
                  <a:schemeClr val="tx2"/>
                </a:solidFill>
                <a:latin typeface="Corbel" panose="020B0503020204020204" pitchFamily="34" charset="0"/>
              </a:rPr>
              <a:t>Antibiotics (Basel)</a:t>
            </a:r>
            <a:r>
              <a:rPr lang="en-US" sz="1050" dirty="0">
                <a:solidFill>
                  <a:schemeClr val="tx2"/>
                </a:solidFill>
                <a:latin typeface="Corbel" panose="020B0503020204020204" pitchFamily="34" charset="0"/>
              </a:rPr>
              <a:t> </a:t>
            </a:r>
            <a:r>
              <a:rPr lang="en-US" sz="1050" b="1" dirty="0">
                <a:solidFill>
                  <a:schemeClr val="tx2"/>
                </a:solidFill>
                <a:latin typeface="Corbel" panose="020B0503020204020204" pitchFamily="34" charset="0"/>
              </a:rPr>
              <a:t>5,</a:t>
            </a:r>
            <a:r>
              <a:rPr lang="en-US" sz="1050" dirty="0">
                <a:solidFill>
                  <a:schemeClr val="tx2"/>
                </a:solidFill>
                <a:latin typeface="Corbel" panose="020B0503020204020204" pitchFamily="34" charset="0"/>
              </a:rPr>
              <a:t> (2016)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17049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8716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be an antimicrobial Steward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181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rbel" panose="020B0503020204020204" pitchFamily="34" charset="0"/>
              </a:rPr>
              <a:t>Consider alternatives </a:t>
            </a:r>
            <a:r>
              <a:rPr lang="en-US" dirty="0" smtClean="0">
                <a:latin typeface="Corbel" panose="020B0503020204020204" pitchFamily="34" charset="0"/>
              </a:rPr>
              <a:t>to prescribing antimicrobials when not recommended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 panose="020B0503020204020204" pitchFamily="34" charset="0"/>
              </a:rPr>
              <a:t>Use </a:t>
            </a:r>
            <a:r>
              <a:rPr lang="en-US" b="1" dirty="0" smtClean="0">
                <a:latin typeface="Corbel" panose="020B0503020204020204" pitchFamily="34" charset="0"/>
              </a:rPr>
              <a:t>guidelines</a:t>
            </a:r>
            <a:r>
              <a:rPr lang="en-US" dirty="0" smtClean="0">
                <a:latin typeface="Corbel" panose="020B0503020204020204" pitchFamily="34" charset="0"/>
              </a:rPr>
              <a:t> when available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rbel" panose="020B0503020204020204" pitchFamily="34" charset="0"/>
              </a:rPr>
              <a:t>Get lab data </a:t>
            </a:r>
            <a:r>
              <a:rPr lang="en-US" dirty="0" smtClean="0">
                <a:latin typeface="Corbel" panose="020B0503020204020204" pitchFamily="34" charset="0"/>
              </a:rPr>
              <a:t>to inform decision making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>
                <a:latin typeface="Corbel" panose="020B0503020204020204" pitchFamily="34" charset="0"/>
              </a:rPr>
              <a:t>Switch</a:t>
            </a:r>
            <a:r>
              <a:rPr lang="en-US" dirty="0">
                <a:latin typeface="Corbel" panose="020B0503020204020204" pitchFamily="34" charset="0"/>
              </a:rPr>
              <a:t> from IV to PO administration when </a:t>
            </a:r>
            <a:r>
              <a:rPr lang="en-US" dirty="0" smtClean="0">
                <a:latin typeface="Corbel" panose="020B0503020204020204" pitchFamily="34" charset="0"/>
              </a:rPr>
              <a:t>possible</a:t>
            </a:r>
            <a:endParaRPr lang="en-US" b="1" dirty="0" smtClean="0">
              <a:latin typeface="Corbel" panose="020B0503020204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orbel" panose="020B0503020204020204" pitchFamily="34" charset="0"/>
              </a:rPr>
              <a:t>Re-evaluate</a:t>
            </a:r>
            <a:r>
              <a:rPr lang="en-US" dirty="0" smtClean="0">
                <a:latin typeface="Corbel" panose="020B0503020204020204" pitchFamily="34" charset="0"/>
              </a:rPr>
              <a:t> a patient’s need for antimicrobials regularly and </a:t>
            </a:r>
            <a:r>
              <a:rPr lang="en-US" b="1" dirty="0" smtClean="0">
                <a:latin typeface="Corbel" panose="020B0503020204020204" pitchFamily="34" charset="0"/>
              </a:rPr>
              <a:t>de-escalate</a:t>
            </a:r>
            <a:r>
              <a:rPr lang="en-US" dirty="0" smtClean="0">
                <a:latin typeface="Corbel" panose="020B0503020204020204" pitchFamily="34" charset="0"/>
              </a:rPr>
              <a:t> whenever possible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latin typeface="Corbel" panose="020B0503020204020204" pitchFamily="34" charset="0"/>
              </a:rPr>
              <a:t>Use the </a:t>
            </a:r>
            <a:r>
              <a:rPr lang="en-US" b="1" dirty="0" smtClean="0">
                <a:latin typeface="Corbel" panose="020B0503020204020204" pitchFamily="34" charset="0"/>
              </a:rPr>
              <a:t>shortest duration</a:t>
            </a:r>
            <a:r>
              <a:rPr lang="en-US" dirty="0" smtClean="0">
                <a:latin typeface="Corbel" panose="020B0503020204020204" pitchFamily="34" charset="0"/>
              </a:rPr>
              <a:t> of therapy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17049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14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A3166A95-E787-254C-89ED-65289CE36E36}"/>
              </a:ext>
            </a:extLst>
          </p:cNvPr>
          <p:cNvSpPr/>
          <p:nvPr/>
        </p:nvSpPr>
        <p:spPr>
          <a:xfrm>
            <a:off x="3276599" y="0"/>
            <a:ext cx="2819401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28599" y="1600200"/>
            <a:ext cx="8915400" cy="1676400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orbel" panose="020B0503020204020204" pitchFamily="34" charset="0"/>
              </a:rPr>
              <a:t>Contact the Antimicrobial Stewardship team with any questions or Recommendations</a:t>
            </a:r>
            <a:r>
              <a:rPr lang="en-US" dirty="0">
                <a:latin typeface="Corbel" panose="020B0503020204020204" pitchFamily="34" charset="0"/>
              </a:rPr>
              <a:t/>
            </a:r>
            <a:br>
              <a:rPr lang="en-US" dirty="0">
                <a:latin typeface="Corbel" panose="020B0503020204020204" pitchFamily="34" charset="0"/>
              </a:rPr>
            </a:br>
            <a:endParaRPr lang="en-US" sz="2800" spc="100" dirty="0">
              <a:latin typeface="Corbel" panose="020B050302020402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15075"/>
            <a:ext cx="17049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79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light-background_3-21-12 (1)">
  <a:themeElements>
    <a:clrScheme name="UW Medicine">
      <a:dk1>
        <a:srgbClr val="7C6316"/>
      </a:dk1>
      <a:lt1>
        <a:srgbClr val="FFFFFF"/>
      </a:lt1>
      <a:dk2>
        <a:srgbClr val="000000"/>
      </a:dk2>
      <a:lt2>
        <a:srgbClr val="F9F7E7"/>
      </a:lt2>
      <a:accent1>
        <a:srgbClr val="7C6316"/>
      </a:accent1>
      <a:accent2>
        <a:srgbClr val="F2ECC2"/>
      </a:accent2>
      <a:accent3>
        <a:srgbClr val="F9F7E7"/>
      </a:accent3>
      <a:accent4>
        <a:srgbClr val="C0C0C0"/>
      </a:accent4>
      <a:accent5>
        <a:srgbClr val="C00000"/>
      </a:accent5>
      <a:accent6>
        <a:srgbClr val="808080"/>
      </a:accent6>
      <a:hlink>
        <a:srgbClr val="7C6316"/>
      </a:hlink>
      <a:folHlink>
        <a:srgbClr val="77787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Template_light-background_3-21-12 (1)</Template>
  <TotalTime>266</TotalTime>
  <Words>208</Words>
  <Application>Microsoft Office PowerPoint</Application>
  <PresentationFormat>On-screen Show (4:3)</PresentationFormat>
  <Paragraphs>26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Template_light-background_3-21-12 (1)</vt:lpstr>
      <vt:lpstr>Antimicrobial Stewardship for Clinicians  </vt:lpstr>
      <vt:lpstr>WHY Antimicrobial Stewardship?</vt:lpstr>
      <vt:lpstr>Antimicrobial Stewardship IMPACT</vt:lpstr>
      <vt:lpstr>How to be an antimicrobial Steward</vt:lpstr>
      <vt:lpstr>Contact the Antimicrobial Stewardship team with any questions or Recommendations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HEADLINE GOES HERE. PREFERRABLY IN ALL CAPS AND NO MORE THAN THREE LINES.</dc:title>
  <dc:creator>Lakin Soldate</dc:creator>
  <cp:lastModifiedBy>Lynch, John B</cp:lastModifiedBy>
  <cp:revision>20</cp:revision>
  <dcterms:created xsi:type="dcterms:W3CDTF">2012-07-01T20:36:09Z</dcterms:created>
  <dcterms:modified xsi:type="dcterms:W3CDTF">2018-01-09T20:15:06Z</dcterms:modified>
</cp:coreProperties>
</file>