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484" r:id="rId5"/>
    <p:sldId id="263" r:id="rId6"/>
    <p:sldId id="430" r:id="rId7"/>
    <p:sldId id="432" r:id="rId8"/>
    <p:sldId id="486" r:id="rId9"/>
    <p:sldId id="439" r:id="rId10"/>
    <p:sldId id="483" r:id="rId11"/>
    <p:sldId id="476" r:id="rId12"/>
    <p:sldId id="481" r:id="rId13"/>
    <p:sldId id="480" r:id="rId14"/>
    <p:sldId id="458" r:id="rId15"/>
    <p:sldId id="464" r:id="rId16"/>
    <p:sldId id="465" r:id="rId17"/>
    <p:sldId id="463" r:id="rId18"/>
    <p:sldId id="448" r:id="rId19"/>
    <p:sldId id="442" r:id="rId20"/>
    <p:sldId id="467" r:id="rId21"/>
    <p:sldId id="471" r:id="rId22"/>
    <p:sldId id="472" r:id="rId23"/>
    <p:sldId id="485" r:id="rId24"/>
    <p:sldId id="473" r:id="rId25"/>
    <p:sldId id="474" r:id="rId26"/>
    <p:sldId id="435" r:id="rId27"/>
    <p:sldId id="429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16" autoAdjust="0"/>
  </p:normalViewPr>
  <p:slideViewPr>
    <p:cSldViewPr snapToGrid="0">
      <p:cViewPr>
        <p:scale>
          <a:sx n="119" d="100"/>
          <a:sy n="119" d="100"/>
        </p:scale>
        <p:origin x="-7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96507633125526"/>
          <c:y val="4.4240690514285079E-2"/>
          <c:w val="0.65546686081400196"/>
          <c:h val="0.82039189122744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93236714975845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33-4AB1-BE99-4356BACD05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SMX/TMP</c:v>
                </c:pt>
                <c:pt idx="1">
                  <c:v>Beta-lactam, 
beta-lactamase inhibitor</c:v>
                </c:pt>
                <c:pt idx="2">
                  <c:v>Quinolone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21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3-4AB1-BE99-4356BACD0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SMX/TMP</c:v>
                </c:pt>
                <c:pt idx="1">
                  <c:v>Beta-lactam, 
beta-lactamase inhibitor</c:v>
                </c:pt>
                <c:pt idx="2">
                  <c:v>Quinolone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</c:v>
                </c:pt>
                <c:pt idx="1">
                  <c:v>14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33-4AB1-BE99-4356BACD0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3274496"/>
        <c:axId val="33284480"/>
      </c:barChart>
      <c:catAx>
        <c:axId val="33274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84480"/>
        <c:crosses val="autoZero"/>
        <c:auto val="1"/>
        <c:lblAlgn val="ctr"/>
        <c:lblOffset val="100"/>
        <c:noMultiLvlLbl val="0"/>
      </c:catAx>
      <c:valAx>
        <c:axId val="3328448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744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481851017513941E-2"/>
          <c:y val="0.87346065457583044"/>
          <c:w val="0.23399932394292849"/>
          <c:h val="8.8538682596166138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90-4625-AFF0-CA2F960AB4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30-4CD6-B45B-07735EC81F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30-4CD6-B45B-07735EC81F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30-4CD6-B45B-07735EC81F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30-4CD6-B45B-07735EC81F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90-4625-AFF0-CA2F960AB4C6}"/>
              </c:ext>
            </c:extLst>
          </c:dPt>
          <c:dLbls>
            <c:dLbl>
              <c:idx val="0"/>
              <c:layout>
                <c:manualLayout>
                  <c:x val="-0.18552429568330675"/>
                  <c:y val="-0.163970605593361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90-4625-AFF0-CA2F960AB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Urinary</c:v>
                </c:pt>
                <c:pt idx="1">
                  <c:v>Primary BSI</c:v>
                </c:pt>
                <c:pt idx="2">
                  <c:v>Abdominal</c:v>
                </c:pt>
                <c:pt idx="3">
                  <c:v>Respiratory</c:v>
                </c:pt>
                <c:pt idx="4">
                  <c:v>CVC</c:v>
                </c:pt>
                <c:pt idx="5">
                  <c:v>Skin/Soft tissue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212</c:v>
                </c:pt>
                <c:pt idx="1">
                  <c:v>23</c:v>
                </c:pt>
                <c:pt idx="2">
                  <c:v>37</c:v>
                </c:pt>
                <c:pt idx="3">
                  <c:v>14</c:v>
                </c:pt>
                <c:pt idx="4">
                  <c:v>15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0-4625-AFF0-CA2F960AB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14-DAY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6.416210355320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39-42C4-A570-29CE374D9986}"/>
                </c:ext>
              </c:extLst>
            </c:dLbl>
            <c:dLbl>
              <c:idx val="1"/>
              <c:layout>
                <c:manualLayout>
                  <c:x val="0"/>
                  <c:y val="1.974218570867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39-42C4-A570-29CE374D9986}"/>
                </c:ext>
              </c:extLst>
            </c:dLbl>
            <c:dLbl>
              <c:idx val="2"/>
              <c:layout>
                <c:manualLayout>
                  <c:x val="0"/>
                  <c:y val="4.93554642716960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39-42C4-A570-29CE374D9986}"/>
                </c:ext>
              </c:extLst>
            </c:dLbl>
            <c:dLbl>
              <c:idx val="3"/>
              <c:layout>
                <c:manualLayout>
                  <c:x val="0"/>
                  <c:y val="3.4548824990187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39-42C4-A570-29CE374D9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Pseudomonas spp</c:v>
                </c:pt>
                <c:pt idx="1">
                  <c:v>Klebsiella spp</c:v>
                </c:pt>
                <c:pt idx="2">
                  <c:v>E. coli</c:v>
                </c:pt>
                <c:pt idx="3">
                  <c:v>MDR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6.7</c:v>
                </c:pt>
                <c:pt idx="1">
                  <c:v>11.1</c:v>
                </c:pt>
                <c:pt idx="2">
                  <c:v>65.099999999999994</c:v>
                </c:pt>
                <c:pt idx="3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9-42C4-A570-29CE374D99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11-4AA7-8BFD-C195A1B306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11-4AA7-8BFD-C195A1B306BC}"/>
                </c:ext>
              </c:extLst>
            </c:dLbl>
            <c:dLbl>
              <c:idx val="2"/>
              <c:layout>
                <c:manualLayout>
                  <c:x val="0"/>
                  <c:y val="-3.94843714173567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39-42C4-A570-29CE374D9986}"/>
                </c:ext>
              </c:extLst>
            </c:dLbl>
            <c:dLbl>
              <c:idx val="3"/>
              <c:layout>
                <c:manualLayout>
                  <c:x val="1.8262402831794066E-3"/>
                  <c:y val="-3.4548824990187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39-42C4-A570-29CE374D9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Pseudomonas spp</c:v>
                </c:pt>
                <c:pt idx="1">
                  <c:v>Klebsiella spp</c:v>
                </c:pt>
                <c:pt idx="2">
                  <c:v>E. coli</c:v>
                </c:pt>
                <c:pt idx="3">
                  <c:v>MDR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9.1999999999999993</c:v>
                </c:pt>
                <c:pt idx="1">
                  <c:v>15.3</c:v>
                </c:pt>
                <c:pt idx="2">
                  <c:v>60.8</c:v>
                </c:pt>
                <c:pt idx="3">
                  <c:v>18.899999999999999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39-42C4-A570-29CE374D9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986432"/>
        <c:axId val="33987968"/>
      </c:barChart>
      <c:catAx>
        <c:axId val="3398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87968"/>
        <c:crosses val="autoZero"/>
        <c:auto val="1"/>
        <c:lblAlgn val="ctr"/>
        <c:lblOffset val="100"/>
        <c:noMultiLvlLbl val="0"/>
      </c:catAx>
      <c:valAx>
        <c:axId val="33987968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864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90-4625-AFF0-CA2F960AB4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30-4CD6-B45B-07735EC81F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30-4CD6-B45B-07735EC81F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30-4CD6-B45B-07735EC81F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30-4CD6-B45B-07735EC81F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90-4625-AFF0-CA2F960AB4C6}"/>
              </c:ext>
            </c:extLst>
          </c:dPt>
          <c:dLbls>
            <c:dLbl>
              <c:idx val="0"/>
              <c:layout>
                <c:manualLayout>
                  <c:x val="-4.5910017394835056E-3"/>
                  <c:y val="2.076699049633035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dirty="0">
                        <a:solidFill>
                          <a:schemeClr val="tx1"/>
                        </a:solidFill>
                      </a:rPr>
                      <a:t>Biliary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90-4625-AFF0-CA2F960AB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Biliary</c:v>
                </c:pt>
                <c:pt idx="1">
                  <c:v>CVC</c:v>
                </c:pt>
                <c:pt idx="2">
                  <c:v>Intra-abdominal</c:v>
                </c:pt>
                <c:pt idx="3">
                  <c:v>Pulmonary</c:v>
                </c:pt>
                <c:pt idx="4">
                  <c:v>Skin/Soft tissue</c:v>
                </c:pt>
                <c:pt idx="5">
                  <c:v>Urinary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74</c:v>
                </c:pt>
                <c:pt idx="2">
                  <c:v>21</c:v>
                </c:pt>
                <c:pt idx="3">
                  <c:v>35</c:v>
                </c:pt>
                <c:pt idx="4">
                  <c:v>33</c:v>
                </c:pt>
                <c:pt idx="5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0-4625-AFF0-CA2F960AB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790-4625-AFF0-CA2F960AB4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30-4CD6-B45B-07735EC81F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30-4CD6-B45B-07735EC81F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30-4CD6-B45B-07735EC81F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30-4CD6-B45B-07735EC81F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90-4625-AFF0-CA2F960AB4C6}"/>
              </c:ext>
            </c:extLst>
          </c:dPt>
          <c:dLbls>
            <c:dLbl>
              <c:idx val="0"/>
              <c:layout>
                <c:manualLayout>
                  <c:x val="-0.18552419674783266"/>
                  <c:y val="8.0610041411597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90-4625-AFF0-CA2F960AB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Urinary</c:v>
                </c:pt>
                <c:pt idx="1">
                  <c:v>Pulmonary</c:v>
                </c:pt>
                <c:pt idx="2">
                  <c:v>GI</c:v>
                </c:pt>
                <c:pt idx="3">
                  <c:v>Biliary</c:v>
                </c:pt>
                <c:pt idx="4">
                  <c:v>CVC</c:v>
                </c:pt>
                <c:pt idx="5">
                  <c:v>Skin/Soft tissue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594</c:v>
                </c:pt>
                <c:pt idx="1">
                  <c:v>58</c:v>
                </c:pt>
                <c:pt idx="2">
                  <c:v>297</c:v>
                </c:pt>
                <c:pt idx="3">
                  <c:v>210</c:v>
                </c:pt>
                <c:pt idx="4">
                  <c:v>272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0-4625-AFF0-CA2F960AB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6.416210355320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39-42C4-A570-29CE374D9986}"/>
                </c:ext>
              </c:extLst>
            </c:dLbl>
            <c:dLbl>
              <c:idx val="1"/>
              <c:layout>
                <c:manualLayout>
                  <c:x val="0"/>
                  <c:y val="1.974218570867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39-42C4-A570-29CE374D9986}"/>
                </c:ext>
              </c:extLst>
            </c:dLbl>
            <c:dLbl>
              <c:idx val="2"/>
              <c:layout>
                <c:manualLayout>
                  <c:x val="0"/>
                  <c:y val="2.46777321358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39-42C4-A570-29CE374D9986}"/>
                </c:ext>
              </c:extLst>
            </c:dLbl>
            <c:dLbl>
              <c:idx val="3"/>
              <c:layout>
                <c:manualLayout>
                  <c:x val="0"/>
                  <c:y val="3.4548824990187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39-42C4-A570-29CE374D9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Enterobacter</c:v>
                </c:pt>
                <c:pt idx="1">
                  <c:v>Klebsiella spp</c:v>
                </c:pt>
                <c:pt idx="2">
                  <c:v>E. coli</c:v>
                </c:pt>
                <c:pt idx="3">
                  <c:v>Proteus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34</c:v>
                </c:pt>
                <c:pt idx="2">
                  <c:v>46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9-42C4-A570-29CE374D99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4A-49A8-9BCD-83C14846CB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4A-49A8-9BCD-83C14846CBCB}"/>
                </c:ext>
              </c:extLst>
            </c:dLbl>
            <c:dLbl>
              <c:idx val="2"/>
              <c:layout>
                <c:manualLayout>
                  <c:x val="0"/>
                  <c:y val="-3.94843714173567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39-42C4-A570-29CE374D9986}"/>
                </c:ext>
              </c:extLst>
            </c:dLbl>
            <c:dLbl>
              <c:idx val="3"/>
              <c:layout>
                <c:manualLayout>
                  <c:x val="1.8262402831794066E-3"/>
                  <c:y val="-3.454882499018720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39-42C4-A570-29CE374D9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Enterobacter</c:v>
                </c:pt>
                <c:pt idx="1">
                  <c:v>Klebsiella spp</c:v>
                </c:pt>
                <c:pt idx="2">
                  <c:v>E. coli</c:v>
                </c:pt>
                <c:pt idx="3">
                  <c:v>Proteus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11</c:v>
                </c:pt>
                <c:pt idx="1">
                  <c:v>38</c:v>
                </c:pt>
                <c:pt idx="2">
                  <c:v>42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39-42C4-A570-29CE374D9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483776"/>
        <c:axId val="51486080"/>
      </c:barChart>
      <c:catAx>
        <c:axId val="5148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86080"/>
        <c:crosses val="autoZero"/>
        <c:auto val="1"/>
        <c:lblAlgn val="ctr"/>
        <c:lblOffset val="100"/>
        <c:noMultiLvlLbl val="0"/>
      </c:catAx>
      <c:valAx>
        <c:axId val="5148608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837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E3F77A-F430-465A-B647-204166AAFA24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6045BE-05C3-4CD8-AB2F-607BC3316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98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042B6A-20A0-5645-BD21-7F8EDC1B3715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1A543F-1CB5-1C47-8484-1AFABEF57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6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39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6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5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0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15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7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4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94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17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29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28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71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54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58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02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5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0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7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5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5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A543F-1CB5-1C47-8484-1AFABEF57C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7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3150"/>
            <a:ext cx="9144000" cy="4514850"/>
          </a:xfr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2894" y="102359"/>
            <a:ext cx="6550104" cy="19650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 userDrawn="1"/>
        </p:nvSpPr>
        <p:spPr>
          <a:xfrm>
            <a:off x="768837" y="2713020"/>
            <a:ext cx="3825309" cy="1028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DATE, 2018</a:t>
            </a:r>
            <a:endParaRPr lang="en-US" sz="3200" i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 userDrawn="1"/>
        </p:nvSpPr>
        <p:spPr>
          <a:xfrm>
            <a:off x="769266" y="3347246"/>
            <a:ext cx="7497359" cy="2901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Announcements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Presenter: </a:t>
            </a:r>
            <a:r>
              <a:rPr lang="en-US" sz="3200" i="1" dirty="0">
                <a:solidFill>
                  <a:schemeClr val="bg1"/>
                </a:solidFill>
              </a:rPr>
              <a:t>Title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Open Discussion </a:t>
            </a:r>
          </a:p>
        </p:txBody>
      </p:sp>
    </p:spTree>
    <p:extLst>
      <p:ext uri="{BB962C8B-B14F-4D97-AF65-F5344CB8AC3E}">
        <p14:creationId xmlns:p14="http://schemas.microsoft.com/office/powerpoint/2010/main" val="31571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2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solidFill>
            <a:srgbClr val="002060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31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2060"/>
          </a:solidFill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002060"/>
          </a:solidFill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4" y="0"/>
            <a:ext cx="9151143" cy="1325563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9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DABC31-9AE3-B341-9D20-FDDB4FDA6D95}"/>
              </a:ext>
            </a:extLst>
          </p:cNvPr>
          <p:cNvSpPr txBox="1"/>
          <p:nvPr/>
        </p:nvSpPr>
        <p:spPr>
          <a:xfrm>
            <a:off x="0" y="1962615"/>
            <a:ext cx="9144000" cy="489538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/>
        </p:nvSpPr>
        <p:spPr>
          <a:xfrm>
            <a:off x="768765" y="2198670"/>
            <a:ext cx="3825309" cy="1028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August 6, 2019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/>
        </p:nvSpPr>
        <p:spPr>
          <a:xfrm>
            <a:off x="768764" y="3004346"/>
            <a:ext cx="7497359" cy="133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Gram-negative Bacteremia Part II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Open Discussion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948" y="-2416"/>
            <a:ext cx="6550104" cy="19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“Less is More” also applies to </a:t>
            </a:r>
            <a:r>
              <a:rPr lang="en-US" i="1" dirty="0"/>
              <a:t>Pseudomonas aeruginosa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845773"/>
              </p:ext>
            </p:extLst>
          </p:nvPr>
        </p:nvGraphicFramePr>
        <p:xfrm>
          <a:off x="427513" y="1740570"/>
          <a:ext cx="8349914" cy="435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7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0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90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Short</a:t>
                      </a:r>
                      <a:r>
                        <a:rPr lang="en-US" sz="2000" baseline="0" dirty="0"/>
                        <a:t> Course</a:t>
                      </a:r>
                    </a:p>
                    <a:p>
                      <a:pPr algn="ctr"/>
                      <a:r>
                        <a:rPr lang="en-US" sz="2000" baseline="0" dirty="0"/>
                        <a:t>(n=72)</a:t>
                      </a:r>
                      <a:endParaRPr lang="en-US" sz="20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Long Course</a:t>
                      </a:r>
                    </a:p>
                    <a:p>
                      <a:pPr algn="ctr"/>
                      <a:r>
                        <a:rPr lang="en-US" sz="2000" dirty="0"/>
                        <a:t>(n=179)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P-value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Median Duration 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Transition to oral</a:t>
                      </a:r>
                      <a:r>
                        <a:rPr lang="en-US" sz="2000" baseline="0" dirty="0"/>
                        <a:t> FQ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 (37%)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62 (35%)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Median days</a:t>
                      </a:r>
                      <a:r>
                        <a:rPr lang="en-US" sz="2000" baseline="0" dirty="0"/>
                        <a:t> to oral FQ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900">
                <a:tc>
                  <a:txBody>
                    <a:bodyPr/>
                    <a:lstStyle/>
                    <a:p>
                      <a:r>
                        <a:rPr lang="en-US" sz="2000" dirty="0"/>
                        <a:t>Composite</a:t>
                      </a:r>
                      <a:r>
                        <a:rPr lang="en-US" sz="2000" baseline="0" dirty="0"/>
                        <a:t>: </a:t>
                      </a:r>
                      <a:r>
                        <a:rPr lang="en-US" sz="2000" dirty="0"/>
                        <a:t>Recurrent</a:t>
                      </a:r>
                      <a:r>
                        <a:rPr lang="en-US" sz="2000" baseline="0" dirty="0"/>
                        <a:t> infection or mortality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 (14%)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 (13%)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Recurrence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 (11%)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39">
                <a:tc>
                  <a:txBody>
                    <a:bodyPr/>
                    <a:lstStyle/>
                    <a:p>
                      <a:r>
                        <a:rPr lang="en-US" sz="2000" dirty="0"/>
                        <a:t>30d</a:t>
                      </a:r>
                      <a:r>
                        <a:rPr lang="en-US" sz="2000" baseline="0" dirty="0"/>
                        <a:t> mortality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 (4%)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9435">
                <a:tc>
                  <a:txBody>
                    <a:bodyPr/>
                    <a:lstStyle/>
                    <a:p>
                      <a:r>
                        <a:rPr lang="en-US" sz="2000" dirty="0"/>
                        <a:t>Hospital length of stay 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  <a:r>
                        <a:rPr lang="en-US" sz="2000" baseline="0" dirty="0"/>
                        <a:t>: 4d</a:t>
                      </a:r>
                    </a:p>
                    <a:p>
                      <a:pPr algn="ctr"/>
                      <a:r>
                        <a:rPr lang="en-US" sz="2000" baseline="0" dirty="0"/>
                        <a:t>95% CI: (1.3-6.8)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3661" y="6324418"/>
            <a:ext cx="2258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Fabre V, et al. </a:t>
            </a:r>
            <a:r>
              <a:rPr lang="en-US" sz="1200" dirty="0" err="1"/>
              <a:t>Clin</a:t>
            </a:r>
            <a:r>
              <a:rPr lang="en-US" sz="1200" dirty="0"/>
              <a:t> Infect Dis 2019</a:t>
            </a:r>
          </a:p>
        </p:txBody>
      </p:sp>
    </p:spTree>
    <p:extLst>
      <p:ext uri="{BB962C8B-B14F-4D97-AF65-F5344CB8AC3E}">
        <p14:creationId xmlns:p14="http://schemas.microsoft.com/office/powerpoint/2010/main" val="3546911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oral antibiotic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hospital length of stay</a:t>
            </a:r>
          </a:p>
          <a:p>
            <a:r>
              <a:rPr lang="en-US" dirty="0"/>
              <a:t>Improve quality of life</a:t>
            </a:r>
          </a:p>
          <a:p>
            <a:pPr lvl="1"/>
            <a:r>
              <a:rPr lang="en-US" dirty="0"/>
              <a:t>Discomfort of IV catheter</a:t>
            </a:r>
          </a:p>
          <a:p>
            <a:pPr lvl="1"/>
            <a:r>
              <a:rPr lang="en-US" dirty="0"/>
              <a:t>Improve mobility</a:t>
            </a:r>
          </a:p>
          <a:p>
            <a:pPr lvl="1"/>
            <a:r>
              <a:rPr lang="en-US" dirty="0"/>
              <a:t>Perception of health and functional capacity</a:t>
            </a:r>
          </a:p>
          <a:p>
            <a:r>
              <a:rPr lang="en-US" dirty="0"/>
              <a:t>Decrease risk of infectious and non-infectious catheter associated complications</a:t>
            </a:r>
          </a:p>
          <a:p>
            <a:r>
              <a:rPr lang="en-US" dirty="0"/>
              <a:t>Decrease medication costs</a:t>
            </a:r>
          </a:p>
          <a:p>
            <a:pPr lvl="1"/>
            <a:r>
              <a:rPr lang="en-US" dirty="0"/>
              <a:t>IV drug preparation and administration cost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958" y="6392779"/>
            <a:ext cx="3949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Tamma</a:t>
            </a:r>
            <a:r>
              <a:rPr lang="en-US" sz="1200" dirty="0"/>
              <a:t> PD, et al. JAMA Internal Medicine 2019;179:316-323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08" y="16285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23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A1B72-2537-4FBB-A436-2EDF681D1FC7}"/>
              </a:ext>
            </a:extLst>
          </p:cNvPr>
          <p:cNvSpPr/>
          <p:nvPr/>
        </p:nvSpPr>
        <p:spPr>
          <a:xfrm>
            <a:off x="866274" y="328862"/>
            <a:ext cx="6946231" cy="8489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Inpatient adults with GNR bacteremia with source control, Pitt bacteremia score </a:t>
            </a:r>
            <a:r>
              <a:rPr lang="en-US" b="1" u="sng" dirty="0">
                <a:solidFill>
                  <a:schemeClr val="tx1"/>
                </a:solidFill>
              </a:rPr>
              <a:t>&lt;</a:t>
            </a:r>
            <a:r>
              <a:rPr lang="en-US" b="1" dirty="0">
                <a:solidFill>
                  <a:schemeClr val="tx1"/>
                </a:solidFill>
              </a:rPr>
              <a:t> 1, taking orals, </a:t>
            </a:r>
            <a:r>
              <a:rPr lang="en-US" b="1" i="1" dirty="0">
                <a:solidFill>
                  <a:schemeClr val="tx1"/>
                </a:solidFill>
              </a:rPr>
              <a:t>in vitro </a:t>
            </a:r>
            <a:r>
              <a:rPr lang="en-US" b="1" dirty="0">
                <a:solidFill>
                  <a:schemeClr val="tx1"/>
                </a:solidFill>
              </a:rPr>
              <a:t>active oral </a:t>
            </a:r>
            <a:r>
              <a:rPr lang="en-US" b="1" dirty="0" err="1">
                <a:solidFill>
                  <a:schemeClr val="tx1"/>
                </a:solidFill>
              </a:rPr>
              <a:t>abx</a:t>
            </a:r>
            <a:r>
              <a:rPr lang="en-US" b="1" dirty="0">
                <a:solidFill>
                  <a:schemeClr val="tx1"/>
                </a:solidFill>
              </a:rPr>
              <a:t> options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Propensity score matched cohort (1:1)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F7D5BB-AAC0-4644-BEA3-DDB290054BA5}"/>
              </a:ext>
            </a:extLst>
          </p:cNvPr>
          <p:cNvSpPr/>
          <p:nvPr/>
        </p:nvSpPr>
        <p:spPr>
          <a:xfrm>
            <a:off x="866274" y="1884538"/>
            <a:ext cx="2674436" cy="9058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Oral step-down therapy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Median IV therapy: 3d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 = 739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97C946-F358-4C55-B3BE-4440264C5236}"/>
              </a:ext>
            </a:extLst>
          </p:cNvPr>
          <p:cNvSpPr/>
          <p:nvPr/>
        </p:nvSpPr>
        <p:spPr>
          <a:xfrm>
            <a:off x="5604031" y="1847881"/>
            <a:ext cx="2649632" cy="9058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Intravenous therapy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739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72EAE5-161B-4230-A21C-BCFD0CBCFC42}"/>
              </a:ext>
            </a:extLst>
          </p:cNvPr>
          <p:cNvSpPr/>
          <p:nvPr/>
        </p:nvSpPr>
        <p:spPr>
          <a:xfrm>
            <a:off x="866274" y="3110467"/>
            <a:ext cx="7547810" cy="9709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PRIMARY OUTCOME: </a:t>
            </a:r>
            <a:r>
              <a:rPr lang="en-US" b="1" dirty="0">
                <a:solidFill>
                  <a:schemeClr val="tx1"/>
                </a:solidFill>
              </a:rPr>
              <a:t>30-day mortality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u="sng" dirty="0">
                <a:solidFill>
                  <a:schemeClr val="tx1"/>
                </a:solidFill>
              </a:rPr>
              <a:t>SECONDARY OUTCOMES: </a:t>
            </a:r>
            <a:r>
              <a:rPr lang="en-US" b="1" dirty="0">
                <a:solidFill>
                  <a:schemeClr val="tx1"/>
                </a:solidFill>
              </a:rPr>
              <a:t>30-day recurrent bacteremia, hospital LOS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156B06-F400-403C-96DD-C6046B03F9F2}"/>
              </a:ext>
            </a:extLst>
          </p:cNvPr>
          <p:cNvSpPr/>
          <p:nvPr/>
        </p:nvSpPr>
        <p:spPr>
          <a:xfrm>
            <a:off x="699114" y="4603074"/>
            <a:ext cx="3409026" cy="13806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Mortality:</a:t>
            </a:r>
            <a:r>
              <a:rPr lang="en-US" b="1" dirty="0">
                <a:solidFill>
                  <a:srgbClr val="FF0000"/>
                </a:solidFill>
              </a:rPr>
              <a:t> 13.1%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Recurrent bacteremia: 0.8%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Median hospital LOS: 3 day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(p&lt;0.001)</a:t>
            </a:r>
            <a:br>
              <a:rPr lang="en-US" b="1" u="sng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9DC1FC-257B-41D8-9FF0-C008763EBF01}"/>
              </a:ext>
            </a:extLst>
          </p:cNvPr>
          <p:cNvSpPr/>
          <p:nvPr/>
        </p:nvSpPr>
        <p:spPr>
          <a:xfrm>
            <a:off x="5370248" y="4642162"/>
            <a:ext cx="3409026" cy="13415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Mortality:</a:t>
            </a:r>
            <a:r>
              <a:rPr lang="en-US" b="1" dirty="0">
                <a:solidFill>
                  <a:srgbClr val="FF0000"/>
                </a:solidFill>
              </a:rPr>
              <a:t> 13.4%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Recurrent bacteremia: 0.5%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Median hospital LOS: 7 day</a:t>
            </a:r>
            <a:br>
              <a:rPr lang="en-US" b="1" u="sng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A4550E-3959-4EEB-BD95-83B0BD26F24E}"/>
              </a:ext>
            </a:extLst>
          </p:cNvPr>
          <p:cNvCxnSpPr/>
          <p:nvPr/>
        </p:nvCxnSpPr>
        <p:spPr>
          <a:xfrm flipH="1">
            <a:off x="3107184" y="1296140"/>
            <a:ext cx="433525" cy="43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244C52-36E9-4AFF-872F-F2375384263E}"/>
              </a:ext>
            </a:extLst>
          </p:cNvPr>
          <p:cNvCxnSpPr/>
          <p:nvPr/>
        </p:nvCxnSpPr>
        <p:spPr>
          <a:xfrm>
            <a:off x="5442012" y="1287262"/>
            <a:ext cx="541538" cy="435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427F9A-ED46-47BB-B856-251A5564E3BD}"/>
              </a:ext>
            </a:extLst>
          </p:cNvPr>
          <p:cNvCxnSpPr>
            <a:cxnSpLocks/>
          </p:cNvCxnSpPr>
          <p:nvPr/>
        </p:nvCxnSpPr>
        <p:spPr>
          <a:xfrm>
            <a:off x="3657600" y="2334827"/>
            <a:ext cx="1846555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B18484-9DBB-4C40-BFA7-F7A20376E778}"/>
              </a:ext>
            </a:extLst>
          </p:cNvPr>
          <p:cNvCxnSpPr/>
          <p:nvPr/>
        </p:nvCxnSpPr>
        <p:spPr>
          <a:xfrm>
            <a:off x="4580878" y="2334827"/>
            <a:ext cx="0" cy="701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44C604-B4ED-44D7-B6CA-D3DCA4533E2B}"/>
              </a:ext>
            </a:extLst>
          </p:cNvPr>
          <p:cNvCxnSpPr>
            <a:cxnSpLocks/>
          </p:cNvCxnSpPr>
          <p:nvPr/>
        </p:nvCxnSpPr>
        <p:spPr>
          <a:xfrm>
            <a:off x="2192784" y="4199137"/>
            <a:ext cx="0" cy="337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6FEAAF-6B1E-460E-9A37-B7E50C001B60}"/>
              </a:ext>
            </a:extLst>
          </p:cNvPr>
          <p:cNvCxnSpPr>
            <a:cxnSpLocks/>
          </p:cNvCxnSpPr>
          <p:nvPr/>
        </p:nvCxnSpPr>
        <p:spPr>
          <a:xfrm>
            <a:off x="7121371" y="4199137"/>
            <a:ext cx="0" cy="337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30489" y="6308558"/>
            <a:ext cx="542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Tamma</a:t>
            </a:r>
            <a:r>
              <a:rPr lang="en-US" sz="1200" dirty="0"/>
              <a:t> PD, et al. JAMA Internal Medicine 2019;179:316-323</a:t>
            </a:r>
          </a:p>
        </p:txBody>
      </p:sp>
    </p:spTree>
    <p:extLst>
      <p:ext uri="{BB962C8B-B14F-4D97-AF65-F5344CB8AC3E}">
        <p14:creationId xmlns:p14="http://schemas.microsoft.com/office/powerpoint/2010/main" val="1734098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6F0D-2EB4-4C17-8AD1-EECB75F5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population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CAA89A7-4EBB-46B7-96F8-B034444B8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462253"/>
              </p:ext>
            </p:extLst>
          </p:nvPr>
        </p:nvGraphicFramePr>
        <p:xfrm>
          <a:off x="345122" y="1379843"/>
          <a:ext cx="8291744" cy="52505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3877">
                  <a:extLst>
                    <a:ext uri="{9D8B030D-6E8A-4147-A177-3AD203B41FA5}">
                      <a16:colId xmlns:a16="http://schemas.microsoft.com/office/drawing/2014/main" val="965346123"/>
                    </a:ext>
                  </a:extLst>
                </a:gridCol>
                <a:gridCol w="3977867">
                  <a:extLst>
                    <a:ext uri="{9D8B030D-6E8A-4147-A177-3AD203B41FA5}">
                      <a16:colId xmlns:a16="http://schemas.microsoft.com/office/drawing/2014/main" val="1127040821"/>
                    </a:ext>
                  </a:extLst>
                </a:gridCol>
              </a:tblGrid>
              <a:tr h="2759562">
                <a:tc>
                  <a:txBody>
                    <a:bodyPr/>
                    <a:lstStyle/>
                    <a:p>
                      <a:r>
                        <a:rPr lang="en-US" b="1" dirty="0"/>
                        <a:t>PATIENTS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463665"/>
                  </a:ext>
                </a:extLst>
              </a:tr>
              <a:tr h="2415881">
                <a:tc gridSpan="2">
                  <a:txBody>
                    <a:bodyPr/>
                    <a:lstStyle/>
                    <a:p>
                      <a:r>
                        <a:rPr lang="en-US" b="1" dirty="0"/>
                        <a:t>BACTERIAL ORGANISM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59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FC2FDAE-D49F-4091-9CF4-D12115EB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8" b="12099"/>
          <a:stretch/>
        </p:blipFill>
        <p:spPr>
          <a:xfrm>
            <a:off x="1668446" y="2230767"/>
            <a:ext cx="2057400" cy="1846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BDE12-C46B-4038-A298-C42FA532103B}"/>
              </a:ext>
            </a:extLst>
          </p:cNvPr>
          <p:cNvSpPr txBox="1"/>
          <p:nvPr/>
        </p:nvSpPr>
        <p:spPr>
          <a:xfrm>
            <a:off x="3117170" y="1869470"/>
            <a:ext cx="153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59 years old 52% 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F5AA6-253D-48F0-87F0-2D765A613A8D}"/>
              </a:ext>
            </a:extLst>
          </p:cNvPr>
          <p:cNvSpPr txBox="1"/>
          <p:nvPr/>
        </p:nvSpPr>
        <p:spPr>
          <a:xfrm>
            <a:off x="3490586" y="3233927"/>
            <a:ext cx="137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28% </a:t>
            </a:r>
            <a:r>
              <a:rPr lang="en-US" b="1" dirty="0" err="1">
                <a:solidFill>
                  <a:srgbClr val="FF0000"/>
                </a:solidFill>
              </a:rPr>
              <a:t>rec’vd</a:t>
            </a:r>
            <a:r>
              <a:rPr lang="en-US" b="1" dirty="0">
                <a:solidFill>
                  <a:srgbClr val="FF0000"/>
                </a:solidFill>
              </a:rPr>
              <a:t> chemo (past 6 </a:t>
            </a:r>
            <a:r>
              <a:rPr lang="en-US" b="1" dirty="0" err="1">
                <a:solidFill>
                  <a:srgbClr val="FF0000"/>
                </a:solidFill>
              </a:rPr>
              <a:t>mos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40E6A-BA57-4FC3-B543-7714BEF4F00D}"/>
              </a:ext>
            </a:extLst>
          </p:cNvPr>
          <p:cNvSpPr txBox="1"/>
          <p:nvPr/>
        </p:nvSpPr>
        <p:spPr>
          <a:xfrm>
            <a:off x="372862" y="3430992"/>
            <a:ext cx="170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11% solid organ </a:t>
            </a:r>
          </a:p>
          <a:p>
            <a:r>
              <a:rPr lang="en-US" b="1" dirty="0">
                <a:solidFill>
                  <a:srgbClr val="FF0000"/>
                </a:solidFill>
              </a:rPr>
              <a:t>transplant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C2884-B629-4CB6-A81A-E321C11C0A49}"/>
              </a:ext>
            </a:extLst>
          </p:cNvPr>
          <p:cNvSpPr txBox="1"/>
          <p:nvPr/>
        </p:nvSpPr>
        <p:spPr>
          <a:xfrm>
            <a:off x="372862" y="2379519"/>
            <a:ext cx="156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Median </a:t>
            </a:r>
            <a:r>
              <a:rPr lang="en-US" b="1" dirty="0" err="1">
                <a:solidFill>
                  <a:srgbClr val="FF0000"/>
                </a:solidFill>
              </a:rPr>
              <a:t>abx</a:t>
            </a:r>
            <a:r>
              <a:rPr lang="en-US" b="1" dirty="0">
                <a:solidFill>
                  <a:srgbClr val="FF0000"/>
                </a:solidFill>
              </a:rPr>
              <a:t>: 14 days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70DB6CA-FC7C-4928-B23F-38B43E4A19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295708"/>
              </p:ext>
            </p:extLst>
          </p:nvPr>
        </p:nvGraphicFramePr>
        <p:xfrm>
          <a:off x="4452984" y="1231529"/>
          <a:ext cx="5053799" cy="321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2F3108-15D7-4F2E-BE6F-9E51AD071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501164"/>
              </p:ext>
            </p:extLst>
          </p:nvPr>
        </p:nvGraphicFramePr>
        <p:xfrm>
          <a:off x="1559508" y="4164008"/>
          <a:ext cx="6954178" cy="257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7AA2630-5EA9-42D8-AB69-96C7D90FDE85}"/>
              </a:ext>
            </a:extLst>
          </p:cNvPr>
          <p:cNvSpPr txBox="1"/>
          <p:nvPr/>
        </p:nvSpPr>
        <p:spPr>
          <a:xfrm>
            <a:off x="77576" y="6630364"/>
            <a:ext cx="3648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Tamma</a:t>
            </a:r>
            <a:r>
              <a:rPr lang="en-US" sz="1000" dirty="0"/>
              <a:t> PD, et al. JAMA Internal Medicine 2019;179:316-323</a:t>
            </a:r>
          </a:p>
        </p:txBody>
      </p:sp>
    </p:spTree>
    <p:extLst>
      <p:ext uri="{BB962C8B-B14F-4D97-AF65-F5344CB8AC3E}">
        <p14:creationId xmlns:p14="http://schemas.microsoft.com/office/powerpoint/2010/main" val="265422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>
            <a:extLst>
              <a:ext uri="{FF2B5EF4-FFF2-40B4-BE49-F238E27FC236}">
                <a16:creationId xmlns:a16="http://schemas.microsoft.com/office/drawing/2014/main" id="{C287DE3D-A243-4483-A1CA-D72B2B002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87388"/>
            <a:ext cx="9144000" cy="914400"/>
          </a:xfrm>
          <a:prstGeom prst="rect">
            <a:avLst/>
          </a:prstGeom>
          <a:solidFill>
            <a:srgbClr val="EEEE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solidFill>
                <a:schemeClr val="lt1"/>
              </a:solidFill>
              <a:latin typeface="+mn-lt"/>
              <a:ea typeface="+mn-ea"/>
              <a:sym typeface="Wingdings" charset="2"/>
            </a:endParaRPr>
          </a:p>
        </p:txBody>
      </p:sp>
      <p:sp>
        <p:nvSpPr>
          <p:cNvPr id="14339" name="Date Placeholder 3"/>
          <p:cNvSpPr>
            <a:spLocks noGrp="1" noChangeArrowheads="1"/>
          </p:cNvSpPr>
          <p:nvPr>
            <p:ph type="dt" sz="quarter" idx="4294967295"/>
            <p:custDataLst>
              <p:tags r:id="rId2"/>
            </p:custDataLst>
          </p:nvPr>
        </p:nvSpPr>
        <p:spPr bwMode="auto">
          <a:xfrm>
            <a:off x="0" y="6223000"/>
            <a:ext cx="2540000" cy="635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635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100000"/>
              <a:buFontTx/>
              <a:buNone/>
            </a:pPr>
            <a:r>
              <a:rPr lang="en-US" altLang="en-US" sz="1100" dirty="0">
                <a:ln>
                  <a:noFill/>
                </a:ln>
                <a:solidFill>
                  <a:srgbClr val="999999"/>
                </a:solidFill>
                <a:latin typeface="Helvetica" charset="0"/>
              </a:rPr>
              <a:t>Date of download:  7/12/2019</a:t>
            </a:r>
          </a:p>
        </p:txBody>
      </p:sp>
      <p:sp>
        <p:nvSpPr>
          <p:cNvPr id="14340" name="Footer Placeholder 4"/>
          <p:cNvSpPr>
            <a:spLocks noGrp="1" noChangeArrowheads="1"/>
          </p:cNvSpPr>
          <p:nvPr>
            <p:ph type="ftr" sz="quarter" idx="4294967295"/>
            <p:custDataLst>
              <p:tags r:id="rId3"/>
            </p:custDataLst>
          </p:nvPr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999999"/>
                </a:solidFill>
                <a:latin typeface="Helvetica" charset="0"/>
              </a:rPr>
              <a:t>Copyright 2019 American Medical Association. All Rights Reserved.</a:t>
            </a:r>
          </a:p>
        </p:txBody>
      </p:sp>
      <p:sp>
        <p:nvSpPr>
          <p:cNvPr id="16389" name="Text Placeholder 2">
            <a:extLst>
              <a:ext uri="{FF2B5EF4-FFF2-40B4-BE49-F238E27FC236}">
                <a16:creationId xmlns:a16="http://schemas.microsoft.com/office/drawing/2014/main" id="{5B41E5AE-BCF1-4EA8-A84C-DFECAA44D3C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Association of 30-Day Mortality With Oral Step-Down vs Continued Intravenous Therapy in Patients Hospitalized With Enterobacteriaceae Bacteremia</a:t>
            </a:r>
          </a:p>
        </p:txBody>
      </p:sp>
      <p:cxnSp>
        <p:nvCxnSpPr>
          <p:cNvPr id="14342" name="Straight Connector 8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1" name="Text Placeholder 2">
            <a:extLst>
              <a:ext uri="{FF2B5EF4-FFF2-40B4-BE49-F238E27FC236}">
                <a16:creationId xmlns:a16="http://schemas.microsoft.com/office/drawing/2014/main" id="{3A05D262-6DDC-4025-90FD-F1CEC9D03A0A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0" y="1282700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JAMA Intern Med. 2019;179(3):316-323. doi:10.1001/jamainternmed.2018.6226</a:t>
            </a:r>
          </a:p>
        </p:txBody>
      </p:sp>
      <p:sp>
        <p:nvSpPr>
          <p:cNvPr id="14345" name="TextBox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5305425"/>
            <a:ext cx="9153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latin typeface="Helvetica" charset="0"/>
            </a:endParaRPr>
          </a:p>
        </p:txBody>
      </p:sp>
      <p:cxnSp>
        <p:nvCxnSpPr>
          <p:cNvPr id="14346" name="Straight Connector 5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7" name="Picture 1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1600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New pictur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79" y="1884947"/>
            <a:ext cx="6697579" cy="332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7326" y="4154905"/>
            <a:ext cx="6569242" cy="7379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431" y="4339207"/>
            <a:ext cx="90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70% FQ</a:t>
            </a:r>
          </a:p>
        </p:txBody>
      </p:sp>
      <p:graphicFrame>
        <p:nvGraphicFramePr>
          <p:cNvPr id="1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676547"/>
              </p:ext>
            </p:extLst>
          </p:nvPr>
        </p:nvGraphicFramePr>
        <p:xfrm>
          <a:off x="1211180" y="5305425"/>
          <a:ext cx="676174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Bioavailability</a:t>
                      </a:r>
                    </a:p>
                    <a:p>
                      <a:pPr algn="ctr"/>
                      <a:r>
                        <a:rPr lang="en-US" baseline="0" dirty="0"/>
                        <a:t>N = 617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 Bioavailability</a:t>
                      </a:r>
                    </a:p>
                    <a:p>
                      <a:pPr algn="ctr"/>
                      <a:r>
                        <a:rPr lang="en-US" dirty="0"/>
                        <a:t>N = 122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30-day</a:t>
                      </a:r>
                      <a:r>
                        <a:rPr lang="en-US" baseline="0" dirty="0"/>
                        <a:t> mortality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 (11)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(12)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Recurrent bacteremia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(0.6)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(0)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92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F7A61B-D0B2-439A-9C53-034ED59F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3E03D5-2680-428F-A7D4-633D51E2F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297"/>
          <a:stretch/>
        </p:blipFill>
        <p:spPr>
          <a:xfrm>
            <a:off x="0" y="0"/>
            <a:ext cx="9157224" cy="414279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DEE7B5-E0C9-4750-8DE3-C6020CF85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38946"/>
              </p:ext>
            </p:extLst>
          </p:nvPr>
        </p:nvGraphicFramePr>
        <p:xfrm>
          <a:off x="711390" y="4391367"/>
          <a:ext cx="7949682" cy="1446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9894">
                  <a:extLst>
                    <a:ext uri="{9D8B030D-6E8A-4147-A177-3AD203B41FA5}">
                      <a16:colId xmlns:a16="http://schemas.microsoft.com/office/drawing/2014/main" val="872617819"/>
                    </a:ext>
                  </a:extLst>
                </a:gridCol>
                <a:gridCol w="2649894">
                  <a:extLst>
                    <a:ext uri="{9D8B030D-6E8A-4147-A177-3AD203B41FA5}">
                      <a16:colId xmlns:a16="http://schemas.microsoft.com/office/drawing/2014/main" val="20960504"/>
                    </a:ext>
                  </a:extLst>
                </a:gridCol>
                <a:gridCol w="2649894">
                  <a:extLst>
                    <a:ext uri="{9D8B030D-6E8A-4147-A177-3AD203B41FA5}">
                      <a16:colId xmlns:a16="http://schemas.microsoft.com/office/drawing/2014/main" val="414673879"/>
                    </a:ext>
                  </a:extLst>
                </a:gridCol>
              </a:tblGrid>
              <a:tr h="7572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Highly Bioavailable</a:t>
                      </a:r>
                      <a:br>
                        <a:rPr lang="en-US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 = 106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Moderately Bioavailable</a:t>
                      </a:r>
                      <a:br>
                        <a:rPr lang="en-US" b="1" dirty="0"/>
                      </a:br>
                      <a:r>
                        <a:rPr lang="en-US" b="1" dirty="0"/>
                        <a:t>N = 179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Low Bioavailable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 = 77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079269"/>
                  </a:ext>
                </a:extLst>
              </a:tr>
              <a:tr h="68896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Levofloxacin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Ciprofloxacin</a:t>
                      </a:r>
                      <a:br>
                        <a:rPr lang="en-US" b="1" dirty="0"/>
                      </a:br>
                      <a:r>
                        <a:rPr lang="en-US" b="1" dirty="0"/>
                        <a:t>SMX/TMP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Beta-lactams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177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383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A1B72-2537-4FBB-A436-2EDF681D1FC7}"/>
              </a:ext>
            </a:extLst>
          </p:cNvPr>
          <p:cNvSpPr/>
          <p:nvPr/>
        </p:nvSpPr>
        <p:spPr>
          <a:xfrm>
            <a:off x="1435768" y="128337"/>
            <a:ext cx="6088992" cy="104946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Adults with GNR bacteremia discharged with oral antibiotics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70% urinary source, 67% </a:t>
            </a:r>
            <a:r>
              <a:rPr lang="en-US" b="1" i="1" dirty="0">
                <a:solidFill>
                  <a:schemeClr val="tx1"/>
                </a:solidFill>
              </a:rPr>
              <a:t>E.coli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Abx</a:t>
            </a:r>
            <a:r>
              <a:rPr lang="en-US" b="1" dirty="0">
                <a:solidFill>
                  <a:schemeClr val="tx1"/>
                </a:solidFill>
              </a:rPr>
              <a:t> duration = 4.7d (IV), 9.1d (oral)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362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F7D5BB-AAC0-4644-BEA3-DDB290054BA5}"/>
              </a:ext>
            </a:extLst>
          </p:cNvPr>
          <p:cNvSpPr/>
          <p:nvPr/>
        </p:nvSpPr>
        <p:spPr>
          <a:xfrm>
            <a:off x="449436" y="1544716"/>
            <a:ext cx="2274163" cy="10701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HIGH BIOAVAILABLE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Levofloxacin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106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72EAE5-161B-4230-A21C-BCFD0CBCFC42}"/>
              </a:ext>
            </a:extLst>
          </p:cNvPr>
          <p:cNvSpPr/>
          <p:nvPr/>
        </p:nvSpPr>
        <p:spPr>
          <a:xfrm>
            <a:off x="454058" y="3006194"/>
            <a:ext cx="8445913" cy="7877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TREATMENT FAILURE (within 90 days):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All-cause mortality OR recurrent infection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44C604-B4ED-44D7-B6CA-D3DCA4533E2B}"/>
              </a:ext>
            </a:extLst>
          </p:cNvPr>
          <p:cNvCxnSpPr>
            <a:cxnSpLocks/>
          </p:cNvCxnSpPr>
          <p:nvPr/>
        </p:nvCxnSpPr>
        <p:spPr>
          <a:xfrm>
            <a:off x="1526959" y="3854232"/>
            <a:ext cx="0" cy="51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E6719E-7C0B-4C88-BAA5-D959F1C0694C}"/>
              </a:ext>
            </a:extLst>
          </p:cNvPr>
          <p:cNvSpPr/>
          <p:nvPr/>
        </p:nvSpPr>
        <p:spPr>
          <a:xfrm>
            <a:off x="3293617" y="1544716"/>
            <a:ext cx="2627790" cy="10701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MOD. BIOAVAILABLE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Ciprofloxacin, SMX/TMP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179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1109D9-E1DB-4F37-942F-F5185DE649B3}"/>
              </a:ext>
            </a:extLst>
          </p:cNvPr>
          <p:cNvSpPr/>
          <p:nvPr/>
        </p:nvSpPr>
        <p:spPr>
          <a:xfrm>
            <a:off x="6505111" y="1544716"/>
            <a:ext cx="2274163" cy="10701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LOW BIOAVAILABLE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Beta-lactams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N = 77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84CE5C-B4C3-46C4-960C-83C3923C6F97}"/>
              </a:ext>
            </a:extLst>
          </p:cNvPr>
          <p:cNvSpPr/>
          <p:nvPr/>
        </p:nvSpPr>
        <p:spPr>
          <a:xfrm>
            <a:off x="449435" y="4451745"/>
            <a:ext cx="2274163" cy="78401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HIGH BIOAVAILABLE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2%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DCBDE2-708C-49CE-9FBD-1EB547691B3A}"/>
              </a:ext>
            </a:extLst>
          </p:cNvPr>
          <p:cNvSpPr/>
          <p:nvPr/>
        </p:nvSpPr>
        <p:spPr>
          <a:xfrm>
            <a:off x="3301638" y="4434332"/>
            <a:ext cx="2627790" cy="8014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MOD. BIOAVAILABLE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12%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BF43E6-F4A0-404D-B448-0694A233EF84}"/>
              </a:ext>
            </a:extLst>
          </p:cNvPr>
          <p:cNvSpPr/>
          <p:nvPr/>
        </p:nvSpPr>
        <p:spPr>
          <a:xfrm>
            <a:off x="6505110" y="4441679"/>
            <a:ext cx="2274163" cy="7940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LOW BIOAVAILABLE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14%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06F96-4D1A-442A-9AEB-5F79822C12CD}"/>
              </a:ext>
            </a:extLst>
          </p:cNvPr>
          <p:cNvCxnSpPr/>
          <p:nvPr/>
        </p:nvCxnSpPr>
        <p:spPr>
          <a:xfrm>
            <a:off x="1766656" y="1296140"/>
            <a:ext cx="56373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CC9FAB-B48C-492A-9F6D-7E1E91BFFC85}"/>
              </a:ext>
            </a:extLst>
          </p:cNvPr>
          <p:cNvCxnSpPr/>
          <p:nvPr/>
        </p:nvCxnSpPr>
        <p:spPr>
          <a:xfrm>
            <a:off x="4572000" y="1305017"/>
            <a:ext cx="0" cy="15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083490-344B-4F2C-9F1F-30D6519C6366}"/>
              </a:ext>
            </a:extLst>
          </p:cNvPr>
          <p:cNvCxnSpPr/>
          <p:nvPr/>
        </p:nvCxnSpPr>
        <p:spPr>
          <a:xfrm>
            <a:off x="1766656" y="1305017"/>
            <a:ext cx="0" cy="15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525BA4-C08F-44F6-B86D-0B61A63D34A0}"/>
              </a:ext>
            </a:extLst>
          </p:cNvPr>
          <p:cNvCxnSpPr/>
          <p:nvPr/>
        </p:nvCxnSpPr>
        <p:spPr>
          <a:xfrm>
            <a:off x="7403977" y="1305017"/>
            <a:ext cx="0" cy="15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>
            <a:extLst>
              <a:ext uri="{FF2B5EF4-FFF2-40B4-BE49-F238E27FC236}">
                <a16:creationId xmlns:a16="http://schemas.microsoft.com/office/drawing/2014/main" id="{4E2C2A2C-4D9A-4952-8543-EF7AA7DE641D}"/>
              </a:ext>
            </a:extLst>
          </p:cNvPr>
          <p:cNvSpPr/>
          <p:nvPr/>
        </p:nvSpPr>
        <p:spPr>
          <a:xfrm rot="16200000">
            <a:off x="4654156" y="-14251"/>
            <a:ext cx="45719" cy="57024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F01DF0-0540-4E08-B698-0E57C9DB97D8}"/>
              </a:ext>
            </a:extLst>
          </p:cNvPr>
          <p:cNvCxnSpPr>
            <a:cxnSpLocks/>
          </p:cNvCxnSpPr>
          <p:nvPr/>
        </p:nvCxnSpPr>
        <p:spPr>
          <a:xfrm>
            <a:off x="4577295" y="3854232"/>
            <a:ext cx="0" cy="51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C7468F-A3AE-45E7-9C54-9E117D17063E}"/>
              </a:ext>
            </a:extLst>
          </p:cNvPr>
          <p:cNvCxnSpPr>
            <a:cxnSpLocks/>
          </p:cNvCxnSpPr>
          <p:nvPr/>
        </p:nvCxnSpPr>
        <p:spPr>
          <a:xfrm>
            <a:off x="7524760" y="3854232"/>
            <a:ext cx="0" cy="51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44C604-B4ED-44D7-B6CA-D3DCA4533E2B}"/>
              </a:ext>
            </a:extLst>
          </p:cNvPr>
          <p:cNvCxnSpPr>
            <a:cxnSpLocks/>
          </p:cNvCxnSpPr>
          <p:nvPr/>
        </p:nvCxnSpPr>
        <p:spPr>
          <a:xfrm>
            <a:off x="1615703" y="5313806"/>
            <a:ext cx="420128" cy="445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44C604-B4ED-44D7-B6CA-D3DCA4533E2B}"/>
              </a:ext>
            </a:extLst>
          </p:cNvPr>
          <p:cNvCxnSpPr>
            <a:cxnSpLocks/>
          </p:cNvCxnSpPr>
          <p:nvPr/>
        </p:nvCxnSpPr>
        <p:spPr>
          <a:xfrm flipH="1">
            <a:off x="4179437" y="5278879"/>
            <a:ext cx="452137" cy="51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0">
            <a:extLst>
              <a:ext uri="{FF2B5EF4-FFF2-40B4-BE49-F238E27FC236}">
                <a16:creationId xmlns:a16="http://schemas.microsoft.com/office/drawing/2014/main" id="{D684CE5C-B4C3-46C4-960C-83C3923C6F97}"/>
              </a:ext>
            </a:extLst>
          </p:cNvPr>
          <p:cNvSpPr/>
          <p:nvPr/>
        </p:nvSpPr>
        <p:spPr>
          <a:xfrm>
            <a:off x="1299410" y="5793785"/>
            <a:ext cx="3801979" cy="8756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HIGH AND MOD. BIOAVAILABLE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??? (102 censored, loss of follow up)</a:t>
            </a:r>
          </a:p>
        </p:txBody>
      </p:sp>
    </p:spTree>
    <p:extLst>
      <p:ext uri="{BB962C8B-B14F-4D97-AF65-F5344CB8AC3E}">
        <p14:creationId xmlns:p14="http://schemas.microsoft.com/office/powerpoint/2010/main" val="842408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β-lactam vs. FQ as step-down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4" y="1390216"/>
            <a:ext cx="7886700" cy="313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284" y="4645096"/>
            <a:ext cx="75468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population: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224 adults with bacteremia after 3d of IV antibiotics, stepped down to orals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74% </a:t>
            </a:r>
            <a:r>
              <a:rPr lang="en-US" i="1" dirty="0"/>
              <a:t>E. coli</a:t>
            </a:r>
            <a:r>
              <a:rPr lang="en-US" dirty="0"/>
              <a:t>; 17% </a:t>
            </a:r>
            <a:r>
              <a:rPr lang="en-US" i="1" dirty="0" err="1"/>
              <a:t>Klebsiella</a:t>
            </a:r>
            <a:r>
              <a:rPr lang="en-US" i="1" dirty="0"/>
              <a:t> pneumoniae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Oral beta lactam (n=84); </a:t>
            </a:r>
            <a:r>
              <a:rPr lang="en-US" dirty="0" err="1"/>
              <a:t>amox</a:t>
            </a:r>
            <a:r>
              <a:rPr lang="en-US" dirty="0"/>
              <a:t>/</a:t>
            </a:r>
            <a:r>
              <a:rPr lang="en-US" dirty="0" err="1"/>
              <a:t>clavulanate</a:t>
            </a:r>
            <a:r>
              <a:rPr lang="en-US" dirty="0"/>
              <a:t>, cephalexin, amoxicillin, </a:t>
            </a:r>
            <a:r>
              <a:rPr lang="en-US" dirty="0" err="1"/>
              <a:t>cefdinir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FQ (n=140); ciprofloxacin &gt; levofloxacin &gt; moxifloxacin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Primary outcome: clinical success adjudicated by two investigators (blinded)</a:t>
            </a:r>
          </a:p>
        </p:txBody>
      </p:sp>
    </p:spTree>
    <p:extLst>
      <p:ext uri="{BB962C8B-B14F-4D97-AF65-F5344CB8AC3E}">
        <p14:creationId xmlns:p14="http://schemas.microsoft.com/office/powerpoint/2010/main" val="192829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β-lactam vs. FQ as step-down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42" y="1612232"/>
            <a:ext cx="6352673" cy="4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19726" y="2358190"/>
            <a:ext cx="6569242" cy="2245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9726" y="3272588"/>
            <a:ext cx="6569242" cy="2245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5958" y="6366574"/>
            <a:ext cx="4784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Mercuro</a:t>
            </a:r>
            <a:r>
              <a:rPr lang="en-US" sz="1200" dirty="0"/>
              <a:t> NJ et al. International J of Antimicrobial Agents 2018;51:687-692</a:t>
            </a:r>
          </a:p>
        </p:txBody>
      </p:sp>
    </p:spTree>
    <p:extLst>
      <p:ext uri="{BB962C8B-B14F-4D97-AF65-F5344CB8AC3E}">
        <p14:creationId xmlns:p14="http://schemas.microsoft.com/office/powerpoint/2010/main" val="403579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Oral antibiotics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Growing evidence that oral antibiotics are effective as step-down therapy</a:t>
            </a:r>
          </a:p>
          <a:p>
            <a:r>
              <a:rPr lang="en-US" dirty="0"/>
              <a:t>Comparative data between individual oral antibiotics</a:t>
            </a:r>
          </a:p>
          <a:p>
            <a:pPr lvl="1"/>
            <a:r>
              <a:rPr lang="en-US" dirty="0"/>
              <a:t>Lack statistical power</a:t>
            </a:r>
          </a:p>
          <a:p>
            <a:pPr lvl="1"/>
            <a:r>
              <a:rPr lang="en-US" dirty="0"/>
              <a:t>Endpoints are somewhat different among studies</a:t>
            </a:r>
          </a:p>
          <a:p>
            <a:pPr lvl="1"/>
            <a:r>
              <a:rPr lang="en-US" dirty="0"/>
              <a:t>Confounded by indication </a:t>
            </a:r>
          </a:p>
          <a:p>
            <a:r>
              <a:rPr lang="en-US" dirty="0"/>
              <a:t>Majority of data are FQ-based regimen</a:t>
            </a:r>
          </a:p>
          <a:p>
            <a:r>
              <a:rPr lang="en-US" dirty="0"/>
              <a:t>Consider SMX/TMP, 90% bioavailable</a:t>
            </a:r>
          </a:p>
          <a:p>
            <a:r>
              <a:rPr lang="el-GR" dirty="0"/>
              <a:t>β</a:t>
            </a:r>
            <a:r>
              <a:rPr lang="en-US" dirty="0"/>
              <a:t>-lactam if no other options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7010" y="2959768"/>
            <a:ext cx="8314182" cy="12223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Gram-negative Bacteremia</a:t>
            </a:r>
          </a:p>
          <a:p>
            <a:r>
              <a:rPr lang="en-US" sz="4000" dirty="0"/>
              <a:t>Part II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24552" y="4762702"/>
            <a:ext cx="8419098" cy="133349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Jeannie Chan, </a:t>
            </a:r>
            <a:r>
              <a:rPr lang="en-US" sz="2000" dirty="0" err="1"/>
              <a:t>PharmD</a:t>
            </a:r>
            <a:r>
              <a:rPr lang="en-US" sz="2000" dirty="0"/>
              <a:t>, MPH</a:t>
            </a:r>
          </a:p>
          <a:p>
            <a:pPr algn="l"/>
            <a:r>
              <a:rPr lang="en-US" sz="2000" dirty="0"/>
              <a:t>UW Medicine | Harborview Medical Center</a:t>
            </a:r>
          </a:p>
          <a:p>
            <a:pPr algn="l"/>
            <a:r>
              <a:rPr lang="en-US" sz="2000" dirty="0"/>
              <a:t>August 6, 2019</a:t>
            </a:r>
          </a:p>
        </p:txBody>
      </p:sp>
    </p:spTree>
    <p:extLst>
      <p:ext uri="{BB962C8B-B14F-4D97-AF65-F5344CB8AC3E}">
        <p14:creationId xmlns:p14="http://schemas.microsoft.com/office/powerpoint/2010/main" val="446311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Do we need follow up blood culture to document clearance for GNR?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eriod"/>
            </a:pPr>
            <a:r>
              <a:rPr lang="en-US" sz="3600" b="1" dirty="0"/>
              <a:t>Yes</a:t>
            </a:r>
          </a:p>
          <a:p>
            <a:pPr marL="514350" indent="-514350">
              <a:buAutoNum type="alphaLcPeriod"/>
            </a:pPr>
            <a:r>
              <a:rPr lang="en-US" sz="3600" b="1" dirty="0"/>
              <a:t>No</a:t>
            </a:r>
          </a:p>
          <a:p>
            <a:pPr marL="514350" indent="-514350">
              <a:buAutoNum type="alphaLcPeriod"/>
            </a:pPr>
            <a:r>
              <a:rPr lang="en-US" sz="3600" b="1" dirty="0"/>
              <a:t>Not 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77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2895600"/>
            <a:ext cx="8066171" cy="3281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Of 500 patients with bacteremia, 383 (77%) had follow up blood cultures (FUBC)</a:t>
            </a:r>
          </a:p>
          <a:p>
            <a:endParaRPr lang="en-US" dirty="0"/>
          </a:p>
          <a:p>
            <a:r>
              <a:rPr lang="en-US" dirty="0"/>
              <a:t>Of 140 Gram-negative bacteremia, only 8 (6%) had positive FUBC</a:t>
            </a:r>
          </a:p>
          <a:p>
            <a:endParaRPr lang="en-US" dirty="0"/>
          </a:p>
          <a:p>
            <a:r>
              <a:rPr lang="en-US" dirty="0"/>
              <a:t>Takes 17 FUBC to yield 1 positive result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5" y="2384756"/>
            <a:ext cx="29622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8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09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Repeat cultures are low yield for UTI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9" y="1825625"/>
            <a:ext cx="71565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98884" y="2887579"/>
            <a:ext cx="7050505" cy="3850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60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14F5-CB31-4033-8DF1-1A7426ED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i="1" dirty="0"/>
              <a:t>E. coli </a:t>
            </a:r>
            <a:r>
              <a:rPr lang="en-US" sz="4000" dirty="0"/>
              <a:t>rarely leads for persistent bacteremia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57294-BC09-4EE6-8689-F8FFA8F8D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5129"/>
            <a:ext cx="5042516" cy="208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D252A-3BF5-42C6-8A69-84DF82EEFF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4" b="14821"/>
          <a:stretch/>
        </p:blipFill>
        <p:spPr>
          <a:xfrm>
            <a:off x="477631" y="1365104"/>
            <a:ext cx="8666368" cy="4127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4D3A57-2CF9-448C-A591-C98F2DE4764C}"/>
              </a:ext>
            </a:extLst>
          </p:cNvPr>
          <p:cNvSpPr txBox="1"/>
          <p:nvPr/>
        </p:nvSpPr>
        <p:spPr>
          <a:xfrm rot="16200000">
            <a:off x="-1333275" y="2856702"/>
            <a:ext cx="32524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Number of cases of bacteremia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91B30-FA47-4A1B-AA08-13B7169A679E}"/>
              </a:ext>
            </a:extLst>
          </p:cNvPr>
          <p:cNvSpPr txBox="1"/>
          <p:nvPr/>
        </p:nvSpPr>
        <p:spPr>
          <a:xfrm rot="18870665">
            <a:off x="-52850" y="4765584"/>
            <a:ext cx="1293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S. aureus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26CB9-2863-4E34-B56E-4331558EA1DC}"/>
              </a:ext>
            </a:extLst>
          </p:cNvPr>
          <p:cNvSpPr txBox="1"/>
          <p:nvPr/>
        </p:nvSpPr>
        <p:spPr>
          <a:xfrm rot="18870665">
            <a:off x="3810407" y="4717451"/>
            <a:ext cx="1293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E. coli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018D6A-B2CE-4002-B26E-F33A28F2E35F}"/>
              </a:ext>
            </a:extLst>
          </p:cNvPr>
          <p:cNvSpPr txBox="1"/>
          <p:nvPr/>
        </p:nvSpPr>
        <p:spPr>
          <a:xfrm rot="18870665">
            <a:off x="-1694" y="5004248"/>
            <a:ext cx="18554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Skin commensals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710C5-0451-441B-8BB3-E6D5965E7181}"/>
              </a:ext>
            </a:extLst>
          </p:cNvPr>
          <p:cNvSpPr txBox="1"/>
          <p:nvPr/>
        </p:nvSpPr>
        <p:spPr>
          <a:xfrm rot="18870665">
            <a:off x="373012" y="5049560"/>
            <a:ext cx="1982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Enterococcus </a:t>
            </a:r>
            <a:r>
              <a:rPr lang="en-US" b="1" dirty="0"/>
              <a:t>spp.</a:t>
            </a:r>
            <a:endParaRPr lang="en-US" b="1" i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2A1D73-F667-44C3-9842-5CEC31E11668}"/>
              </a:ext>
            </a:extLst>
          </p:cNvPr>
          <p:cNvSpPr/>
          <p:nvPr/>
        </p:nvSpPr>
        <p:spPr>
          <a:xfrm>
            <a:off x="4703197" y="1706837"/>
            <a:ext cx="369334" cy="2574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6680C0-4FF0-4D85-8168-029F8DF906ED}"/>
              </a:ext>
            </a:extLst>
          </p:cNvPr>
          <p:cNvSpPr/>
          <p:nvPr/>
        </p:nvSpPr>
        <p:spPr>
          <a:xfrm>
            <a:off x="846965" y="2687185"/>
            <a:ext cx="369334" cy="570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3EFE12-1B0B-40BD-8DF4-CE88037BF4C4}"/>
              </a:ext>
            </a:extLst>
          </p:cNvPr>
          <p:cNvSpPr txBox="1"/>
          <p:nvPr/>
        </p:nvSpPr>
        <p:spPr>
          <a:xfrm>
            <a:off x="108297" y="6479748"/>
            <a:ext cx="3338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Wiggers et al. 2016 BMC Infect Dis. 16:286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1706837"/>
            <a:ext cx="46679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507988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7D9DA-C1EB-4101-BD29-FC56DC56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23975E-F370-497E-8BF3-0FA04FBC3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5" y="1615736"/>
            <a:ext cx="8149391" cy="4561227"/>
          </a:xfrm>
        </p:spPr>
        <p:txBody>
          <a:bodyPr>
            <a:normAutofit/>
          </a:bodyPr>
          <a:lstStyle/>
          <a:p>
            <a:r>
              <a:rPr lang="en-US" b="1" dirty="0"/>
              <a:t>Seven days for Gram-negative bacteremia </a:t>
            </a:r>
          </a:p>
          <a:p>
            <a:pPr lvl="1"/>
            <a:r>
              <a:rPr lang="en-US" b="1" dirty="0"/>
              <a:t>Source controlled</a:t>
            </a:r>
          </a:p>
          <a:p>
            <a:pPr lvl="1"/>
            <a:r>
              <a:rPr lang="en-US" b="1" dirty="0"/>
              <a:t>Signs of clinical improvement</a:t>
            </a:r>
          </a:p>
          <a:p>
            <a:r>
              <a:rPr lang="en-US" b="1" dirty="0"/>
              <a:t>Antibiotic selection</a:t>
            </a:r>
          </a:p>
          <a:p>
            <a:pPr lvl="1"/>
            <a:r>
              <a:rPr lang="en-US" b="1" dirty="0"/>
              <a:t>Based on organism susceptibility </a:t>
            </a:r>
          </a:p>
          <a:p>
            <a:pPr lvl="1"/>
            <a:r>
              <a:rPr lang="en-US" b="1" dirty="0"/>
              <a:t>Oral step-down: Fluoroquinolones/Bactrim</a:t>
            </a:r>
          </a:p>
          <a:p>
            <a:r>
              <a:rPr lang="en-US" b="1" dirty="0"/>
              <a:t>No need to repeat blood cultures for clearance</a:t>
            </a:r>
          </a:p>
          <a:p>
            <a:pPr lvl="1"/>
            <a:r>
              <a:rPr lang="en-US" b="1" dirty="0"/>
              <a:t>Unless: fever, uncontrolled source (e.g. endovascular, undrained source)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697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0C10-4282-4C38-BF81-FBAB922F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B8BEAA-F04F-493D-B4DF-3ED09EB35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b="1" dirty="0"/>
              <a:t>Goal: Discuss optimal treatment and duration, and management of GNR bacteremia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b="1" dirty="0"/>
              <a:t>1.) How long to treat?</a:t>
            </a:r>
          </a:p>
          <a:p>
            <a:pPr marL="0" indent="0">
              <a:buNone/>
            </a:pPr>
            <a:r>
              <a:rPr lang="en-US" b="1" dirty="0"/>
              <a:t>2.) Oral antibiotic as step-down?      </a:t>
            </a:r>
          </a:p>
          <a:p>
            <a:pPr marL="0" indent="0">
              <a:buNone/>
            </a:pPr>
            <a:r>
              <a:rPr lang="en-US" b="1" dirty="0"/>
              <a:t>3.) Repeat blood cultures?</a:t>
            </a:r>
          </a:p>
        </p:txBody>
      </p:sp>
    </p:spTree>
    <p:extLst>
      <p:ext uri="{BB962C8B-B14F-4D97-AF65-F5344CB8AC3E}">
        <p14:creationId xmlns:p14="http://schemas.microsoft.com/office/powerpoint/2010/main" val="1938484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05B-7F51-4B43-85EB-65A29F048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Duration – Less is More….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BCD49-40BF-4C6A-92E8-5AABA11F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449"/>
            <a:ext cx="9144000" cy="40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20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EB861-FD60-4B8A-A4A2-18326EB9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antibiotic step-down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476DFF-9C8A-4A16-AF84-C428B9A02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198396"/>
              </p:ext>
            </p:extLst>
          </p:nvPr>
        </p:nvGraphicFramePr>
        <p:xfrm>
          <a:off x="177282" y="1446861"/>
          <a:ext cx="8602824" cy="3981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987C82C-0EF1-4E64-86CF-B238CDBD3563}"/>
              </a:ext>
            </a:extLst>
          </p:cNvPr>
          <p:cNvSpPr txBox="1"/>
          <p:nvPr/>
        </p:nvSpPr>
        <p:spPr>
          <a:xfrm>
            <a:off x="588285" y="5964607"/>
            <a:ext cx="7513427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64% (7-d) and 81%( 14-d) groups received oral antibiotics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DA91E-2A0C-476D-8482-E785198FC1D2}"/>
              </a:ext>
            </a:extLst>
          </p:cNvPr>
          <p:cNvSpPr txBox="1"/>
          <p:nvPr/>
        </p:nvSpPr>
        <p:spPr>
          <a:xfrm>
            <a:off x="83975" y="6507329"/>
            <a:ext cx="3181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Yahav et al. Clin Infect Dis. 2018 Dec 11.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D42AF-1731-401B-BFA5-708A7CCDCE99}"/>
              </a:ext>
            </a:extLst>
          </p:cNvPr>
          <p:cNvSpPr txBox="1"/>
          <p:nvPr/>
        </p:nvSpPr>
        <p:spPr>
          <a:xfrm>
            <a:off x="4366727" y="536470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Percent (%)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83517C0-DA42-47F0-8524-E6254E621915}"/>
              </a:ext>
            </a:extLst>
          </p:cNvPr>
          <p:cNvSpPr/>
          <p:nvPr/>
        </p:nvSpPr>
        <p:spPr>
          <a:xfrm>
            <a:off x="1129005" y="1954764"/>
            <a:ext cx="457200" cy="3638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7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6F0D-2EB4-4C17-8AD1-EECB75F5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population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CAA89A7-4EBB-46B7-96F8-B034444B8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036230"/>
              </p:ext>
            </p:extLst>
          </p:nvPr>
        </p:nvGraphicFramePr>
        <p:xfrm>
          <a:off x="345122" y="1379843"/>
          <a:ext cx="8291744" cy="52505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3877">
                  <a:extLst>
                    <a:ext uri="{9D8B030D-6E8A-4147-A177-3AD203B41FA5}">
                      <a16:colId xmlns:a16="http://schemas.microsoft.com/office/drawing/2014/main" val="965346123"/>
                    </a:ext>
                  </a:extLst>
                </a:gridCol>
                <a:gridCol w="3977867">
                  <a:extLst>
                    <a:ext uri="{9D8B030D-6E8A-4147-A177-3AD203B41FA5}">
                      <a16:colId xmlns:a16="http://schemas.microsoft.com/office/drawing/2014/main" val="1127040821"/>
                    </a:ext>
                  </a:extLst>
                </a:gridCol>
              </a:tblGrid>
              <a:tr h="2759562">
                <a:tc>
                  <a:txBody>
                    <a:bodyPr/>
                    <a:lstStyle/>
                    <a:p>
                      <a:r>
                        <a:rPr lang="en-US" b="1" dirty="0"/>
                        <a:t>PATIENTS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463665"/>
                  </a:ext>
                </a:extLst>
              </a:tr>
              <a:tr h="2415881">
                <a:tc gridSpan="2">
                  <a:txBody>
                    <a:bodyPr/>
                    <a:lstStyle/>
                    <a:p>
                      <a:r>
                        <a:rPr lang="en-US" b="1" dirty="0"/>
                        <a:t>BACTERIAL ORGANISM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59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FC2FDAE-D49F-4091-9CF4-D12115EB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8" b="12099"/>
          <a:stretch/>
        </p:blipFill>
        <p:spPr>
          <a:xfrm>
            <a:off x="1668446" y="2230767"/>
            <a:ext cx="2057400" cy="1846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BDE12-C46B-4038-A298-C42FA532103B}"/>
              </a:ext>
            </a:extLst>
          </p:cNvPr>
          <p:cNvSpPr txBox="1"/>
          <p:nvPr/>
        </p:nvSpPr>
        <p:spPr>
          <a:xfrm>
            <a:off x="3117170" y="1869470"/>
            <a:ext cx="153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71 years old 50% female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F5AA6-253D-48F0-87F0-2D765A613A8D}"/>
              </a:ext>
            </a:extLst>
          </p:cNvPr>
          <p:cNvSpPr txBox="1"/>
          <p:nvPr/>
        </p:nvSpPr>
        <p:spPr>
          <a:xfrm>
            <a:off x="3490586" y="3233927"/>
            <a:ext cx="127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25%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malignancy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40E6A-BA57-4FC3-B543-7714BEF4F00D}"/>
              </a:ext>
            </a:extLst>
          </p:cNvPr>
          <p:cNvSpPr txBox="1"/>
          <p:nvPr/>
        </p:nvSpPr>
        <p:spPr>
          <a:xfrm>
            <a:off x="372862" y="3430992"/>
            <a:ext cx="2744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60%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independently functional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C2884-B629-4CB6-A81A-E321C11C0A49}"/>
              </a:ext>
            </a:extLst>
          </p:cNvPr>
          <p:cNvSpPr txBox="1"/>
          <p:nvPr/>
        </p:nvSpPr>
        <p:spPr>
          <a:xfrm>
            <a:off x="372862" y="2379519"/>
            <a:ext cx="156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20-25% urinary device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70DB6CA-FC7C-4928-B23F-38B43E4A19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016427"/>
              </p:ext>
            </p:extLst>
          </p:nvPr>
        </p:nvGraphicFramePr>
        <p:xfrm>
          <a:off x="4452984" y="1231529"/>
          <a:ext cx="5053799" cy="321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2F3108-15D7-4F2E-BE6F-9E51AD071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886004"/>
              </p:ext>
            </p:extLst>
          </p:nvPr>
        </p:nvGraphicFramePr>
        <p:xfrm>
          <a:off x="1559508" y="4164008"/>
          <a:ext cx="6954178" cy="257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7AA2630-5EA9-42D8-AB69-96C7D90FDE85}"/>
              </a:ext>
            </a:extLst>
          </p:cNvPr>
          <p:cNvSpPr txBox="1"/>
          <p:nvPr/>
        </p:nvSpPr>
        <p:spPr>
          <a:xfrm>
            <a:off x="77576" y="6630364"/>
            <a:ext cx="3181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Yahav et al. Clin Infect Dis. 2018 Dec 11. 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1588168" y="5839326"/>
            <a:ext cx="1902418" cy="32886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3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545D-BF54-4DF6-8F03-D8A0C97A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A 57 yo female presents to your ED with sepsis. Urine and blood cultures grow </a:t>
            </a:r>
            <a:r>
              <a:rPr lang="en-US" sz="3500" i="1" dirty="0"/>
              <a:t>P. aeruginosa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2CAE3-B26F-43DB-A5ED-602A18492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On Day 3, the patient is stabilized. What duration of therapy would you recommend to complete a course. </a:t>
            </a:r>
            <a:endParaRPr lang="en-US"/>
          </a:p>
          <a:p>
            <a:pPr marL="0" indent="0">
              <a:buNone/>
            </a:pPr>
            <a:endParaRPr lang="en-US" b="1" dirty="0"/>
          </a:p>
          <a:p>
            <a:pPr marL="514350" indent="-514350">
              <a:buAutoNum type="alphaLcPeriod"/>
            </a:pPr>
            <a:r>
              <a:rPr lang="en-US" b="1" dirty="0"/>
              <a:t>7 days</a:t>
            </a:r>
          </a:p>
          <a:p>
            <a:pPr marL="514350" indent="-514350">
              <a:buAutoNum type="alphaLcPeriod"/>
            </a:pPr>
            <a:r>
              <a:rPr lang="en-US" b="1" dirty="0"/>
              <a:t>10 days</a:t>
            </a:r>
          </a:p>
          <a:p>
            <a:pPr marL="514350" indent="-514350">
              <a:buAutoNum type="alphaLcPeriod"/>
            </a:pPr>
            <a:r>
              <a:rPr lang="en-US" b="1" dirty="0"/>
              <a:t>14 days</a:t>
            </a:r>
          </a:p>
          <a:p>
            <a:pPr marL="514350" indent="-514350">
              <a:buAutoNum type="alphaLcPeriod"/>
            </a:pPr>
            <a:r>
              <a:rPr lang="en-US" b="1" dirty="0"/>
              <a:t>21 days</a:t>
            </a:r>
          </a:p>
        </p:txBody>
      </p:sp>
    </p:spTree>
    <p:extLst>
      <p:ext uri="{BB962C8B-B14F-4D97-AF65-F5344CB8AC3E}">
        <p14:creationId xmlns:p14="http://schemas.microsoft.com/office/powerpoint/2010/main" val="1212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Pseudomonas aeruginosa </a:t>
            </a:r>
            <a:r>
              <a:rPr lang="en-US" sz="4000" dirty="0"/>
              <a:t>Bacteremia – How long is long enough?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1" y="1357992"/>
            <a:ext cx="7886700" cy="417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116" y="6356411"/>
            <a:ext cx="225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Fabre V, et al. </a:t>
            </a:r>
            <a:r>
              <a:rPr lang="en-US" sz="1200" dirty="0" err="1"/>
              <a:t>Clin</a:t>
            </a:r>
            <a:r>
              <a:rPr lang="en-US" sz="1200" dirty="0"/>
              <a:t> Infect Dis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327" y="5532202"/>
            <a:ext cx="7812506" cy="64633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Primary Endpoint: </a:t>
            </a:r>
          </a:p>
          <a:p>
            <a:r>
              <a:rPr lang="en-US" dirty="0"/>
              <a:t>Recurrent </a:t>
            </a:r>
            <a:r>
              <a:rPr lang="en-US" i="1" dirty="0"/>
              <a:t>P. aeruginosa </a:t>
            </a:r>
            <a:r>
              <a:rPr lang="en-US" dirty="0"/>
              <a:t>infections or death within 30 days of stopping antibiotic</a:t>
            </a:r>
          </a:p>
        </p:txBody>
      </p:sp>
    </p:spTree>
    <p:extLst>
      <p:ext uri="{BB962C8B-B14F-4D97-AF65-F5344CB8AC3E}">
        <p14:creationId xmlns:p14="http://schemas.microsoft.com/office/powerpoint/2010/main" val="1762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6F0D-2EB4-4C17-8AD1-EECB75F5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population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CAA89A7-4EBB-46B7-96F8-B034444B8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501783"/>
              </p:ext>
            </p:extLst>
          </p:nvPr>
        </p:nvGraphicFramePr>
        <p:xfrm>
          <a:off x="345122" y="1379843"/>
          <a:ext cx="8052920" cy="4852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9626">
                  <a:extLst>
                    <a:ext uri="{9D8B030D-6E8A-4147-A177-3AD203B41FA5}">
                      <a16:colId xmlns:a16="http://schemas.microsoft.com/office/drawing/2014/main" val="965346123"/>
                    </a:ext>
                  </a:extLst>
                </a:gridCol>
                <a:gridCol w="3863294">
                  <a:extLst>
                    <a:ext uri="{9D8B030D-6E8A-4147-A177-3AD203B41FA5}">
                      <a16:colId xmlns:a16="http://schemas.microsoft.com/office/drawing/2014/main" val="1127040821"/>
                    </a:ext>
                  </a:extLst>
                </a:gridCol>
              </a:tblGrid>
              <a:tr h="3657378">
                <a:tc>
                  <a:txBody>
                    <a:bodyPr/>
                    <a:lstStyle/>
                    <a:p>
                      <a:r>
                        <a:rPr lang="en-US" b="1" dirty="0"/>
                        <a:t>PATIENTS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463665"/>
                  </a:ext>
                </a:extLst>
              </a:tr>
              <a:tr h="1195137"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Over 93% had source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Median duration of bacteremi</a:t>
                      </a:r>
                      <a:r>
                        <a:rPr lang="en-US" baseline="0" dirty="0"/>
                        <a:t>a = 1 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Median Pitts bacteremia score = 2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59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FC2FDAE-D49F-4091-9CF4-D12115EB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8" b="12099"/>
          <a:stretch/>
        </p:blipFill>
        <p:spPr>
          <a:xfrm>
            <a:off x="1780741" y="1997698"/>
            <a:ext cx="2057400" cy="1846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BDE12-C46B-4038-A298-C42FA532103B}"/>
              </a:ext>
            </a:extLst>
          </p:cNvPr>
          <p:cNvSpPr txBox="1"/>
          <p:nvPr/>
        </p:nvSpPr>
        <p:spPr>
          <a:xfrm>
            <a:off x="2697146" y="1456664"/>
            <a:ext cx="178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61-66 years old </a:t>
            </a:r>
          </a:p>
          <a:p>
            <a:r>
              <a:rPr lang="en-US" b="1" dirty="0">
                <a:solidFill>
                  <a:srgbClr val="00B050"/>
                </a:solidFill>
              </a:rPr>
              <a:t>34-38%% female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40E6A-BA57-4FC3-B543-7714BEF4F00D}"/>
              </a:ext>
            </a:extLst>
          </p:cNvPr>
          <p:cNvSpPr txBox="1"/>
          <p:nvPr/>
        </p:nvSpPr>
        <p:spPr>
          <a:xfrm>
            <a:off x="449771" y="3838403"/>
            <a:ext cx="3905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Immunocompromised:</a:t>
            </a:r>
          </a:p>
          <a:p>
            <a:r>
              <a:rPr lang="en-US" b="1" dirty="0">
                <a:solidFill>
                  <a:srgbClr val="FF0000"/>
                </a:solidFill>
              </a:rPr>
              <a:t>11-12% immunosuppressive therapy</a:t>
            </a:r>
          </a:p>
          <a:p>
            <a:r>
              <a:rPr lang="en-US" b="1" dirty="0">
                <a:solidFill>
                  <a:srgbClr val="FF0000"/>
                </a:solidFill>
              </a:rPr>
              <a:t>18-21% chemo past 6 months</a:t>
            </a:r>
          </a:p>
          <a:p>
            <a:r>
              <a:rPr lang="en-US" b="1" dirty="0">
                <a:solidFill>
                  <a:srgbClr val="FF0000"/>
                </a:solidFill>
              </a:rPr>
              <a:t>14-17% stem cell transplant past year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70DB6CA-FC7C-4928-B23F-38B43E4A19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897191"/>
              </p:ext>
            </p:extLst>
          </p:nvPr>
        </p:nvGraphicFramePr>
        <p:xfrm>
          <a:off x="4172246" y="1495948"/>
          <a:ext cx="5053799" cy="321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2862" y="2736310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20-22% HD</a:t>
            </a:r>
          </a:p>
          <a:p>
            <a:r>
              <a:rPr lang="en-US" b="1" dirty="0">
                <a:solidFill>
                  <a:srgbClr val="FF0000"/>
                </a:solidFill>
              </a:rPr>
              <a:t>14-16% DM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862" y="2223310"/>
            <a:ext cx="171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30-33% ICU stay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862" y="6472990"/>
            <a:ext cx="225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Fabre V, et al. </a:t>
            </a:r>
            <a:r>
              <a:rPr lang="en-US" sz="1200" dirty="0" err="1"/>
              <a:t>Clin</a:t>
            </a:r>
            <a:r>
              <a:rPr lang="en-US" sz="1200" dirty="0"/>
              <a:t> Infect Dis 2019</a:t>
            </a:r>
          </a:p>
        </p:txBody>
      </p:sp>
    </p:spTree>
    <p:extLst>
      <p:ext uri="{BB962C8B-B14F-4D97-AF65-F5344CB8AC3E}">
        <p14:creationId xmlns:p14="http://schemas.microsoft.com/office/powerpoint/2010/main" val="30609377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heme/theme1.xml><?xml version="1.0" encoding="utf-8"?>
<a:theme xmlns:a="http://schemas.openxmlformats.org/drawingml/2006/main" name="UW TASP slide template NOV 2018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 TASP TEMPLATE OCT 2018" id="{58216E8C-EF21-5A44-A1F2-78765A2B345D}" vid="{BFC32FCF-AEAA-C249-BE8E-509AB58832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caa5ce-4b13-4929-997a-fd8c1bfe780a">
      <UserInfo>
        <DisplayName>Heather Glasgow</DisplayName>
        <AccountId>36</AccountId>
        <AccountType/>
      </UserInfo>
      <UserInfo>
        <DisplayName>John B. Lynch</DisplayName>
        <AccountId>11</AccountId>
        <AccountType/>
      </UserInfo>
      <UserInfo>
        <DisplayName>Jeannie Chan</DisplayName>
        <AccountId>31</AccountId>
        <AccountType/>
      </UserInfo>
      <UserInfo>
        <DisplayName>Chloe Bryson-Cahn</DisplayName>
        <AccountId>21</AccountId>
        <AccountType/>
      </UserInfo>
      <UserInfo>
        <DisplayName>Adrian Rodriguez</DisplayName>
        <AccountId>26</AccountId>
        <AccountType/>
      </UserInfo>
      <UserInfo>
        <DisplayName>Natalia Martinez-Paz</DisplayName>
        <AccountId>9</AccountId>
        <AccountType/>
      </UserInfo>
      <UserInfo>
        <DisplayName>Zahra K Escobar</DisplayName>
        <AccountId>25</AccountId>
        <AccountType/>
      </UserInfo>
      <UserInfo>
        <DisplayName>Paul S Pottinger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8063322ECD2A4C836D2589E489F290" ma:contentTypeVersion="8" ma:contentTypeDescription="Create a new document." ma:contentTypeScope="" ma:versionID="fa1d8019fd395bfcff4171774d70db59">
  <xsd:schema xmlns:xsd="http://www.w3.org/2001/XMLSchema" xmlns:xs="http://www.w3.org/2001/XMLSchema" xmlns:p="http://schemas.microsoft.com/office/2006/metadata/properties" xmlns:ns2="eacaa5ce-4b13-4929-997a-fd8c1bfe780a" xmlns:ns3="69aa3883-b251-412e-bf1d-acb3217d06af" targetNamespace="http://schemas.microsoft.com/office/2006/metadata/properties" ma:root="true" ma:fieldsID="5510db0a5eaecb69b007a203e2ac5733" ns2:_="" ns3:_="">
    <xsd:import namespace="eacaa5ce-4b13-4929-997a-fd8c1bfe780a"/>
    <xsd:import namespace="69aa3883-b251-412e-bf1d-acb3217d06a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aa5ce-4b13-4929-997a-fd8c1bfe78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a3883-b251-412e-bf1d-acb3217d06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758084-F0B5-4026-A3B6-67A8CDAA2299}">
  <ds:schemaRefs>
    <ds:schemaRef ds:uri="http://schemas.microsoft.com/office/2006/metadata/properties"/>
    <ds:schemaRef ds:uri="http://schemas.microsoft.com/office/infopath/2007/PartnerControls"/>
    <ds:schemaRef ds:uri="eacaa5ce-4b13-4929-997a-fd8c1bfe780a"/>
  </ds:schemaRefs>
</ds:datastoreItem>
</file>

<file path=customXml/itemProps2.xml><?xml version="1.0" encoding="utf-8"?>
<ds:datastoreItem xmlns:ds="http://schemas.openxmlformats.org/officeDocument/2006/customXml" ds:itemID="{66E0F7FC-B81C-4472-893F-C94079FEAC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caa5ce-4b13-4929-997a-fd8c1bfe780a"/>
    <ds:schemaRef ds:uri="69aa3883-b251-412e-bf1d-acb3217d0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885C25-197A-46FD-869A-1B7BF63598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 TASP slide template NOV 2018</Template>
  <TotalTime>2293</TotalTime>
  <Words>1017</Words>
  <Application>Microsoft Office PowerPoint</Application>
  <PresentationFormat>On-screen Show (4:3)</PresentationFormat>
  <Paragraphs>276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UW TASP slide template NOV 2018</vt:lpstr>
      <vt:lpstr>PowerPoint Presentation</vt:lpstr>
      <vt:lpstr>PowerPoint Presentation</vt:lpstr>
      <vt:lpstr>Agenda</vt:lpstr>
      <vt:lpstr>Duration – Less is More….</vt:lpstr>
      <vt:lpstr>Oral antibiotic step-down</vt:lpstr>
      <vt:lpstr>Patient population</vt:lpstr>
      <vt:lpstr>A 57 yo female presents to your ED with sepsis. Urine and blood cultures grow P. aeruginosa</vt:lpstr>
      <vt:lpstr>Pseudomonas aeruginosa Bacteremia – How long is long enough?</vt:lpstr>
      <vt:lpstr>Patient population</vt:lpstr>
      <vt:lpstr>“Less is More” also applies to Pseudomonas aeruginosa </vt:lpstr>
      <vt:lpstr>Benefits of oral antibiotic</vt:lpstr>
      <vt:lpstr>PowerPoint Presentation</vt:lpstr>
      <vt:lpstr>Patient population</vt:lpstr>
      <vt:lpstr>PowerPoint Presentation</vt:lpstr>
      <vt:lpstr>PowerPoint Presentation</vt:lpstr>
      <vt:lpstr>PowerPoint Presentation</vt:lpstr>
      <vt:lpstr>β-lactam vs. FQ as step-down</vt:lpstr>
      <vt:lpstr>β-lactam vs. FQ as step-down</vt:lpstr>
      <vt:lpstr>Summary: Oral antibiotics</vt:lpstr>
      <vt:lpstr>Do we need follow up blood culture to document clearance for GNR?</vt:lpstr>
      <vt:lpstr>PowerPoint Presentation</vt:lpstr>
      <vt:lpstr>Repeat cultures are low yield for UTI</vt:lpstr>
      <vt:lpstr>E. coli rarely leads for persistent bacteremia</vt:lpstr>
      <vt:lpstr>Take-home Messages</vt:lpstr>
    </vt:vector>
  </TitlesOfParts>
  <Company>UW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Bryson-Cahn, Chloe</dc:creator>
  <cp:lastModifiedBy>Chan, Jeannie D</cp:lastModifiedBy>
  <cp:revision>188</cp:revision>
  <cp:lastPrinted>2019-08-05T18:21:24Z</cp:lastPrinted>
  <dcterms:created xsi:type="dcterms:W3CDTF">2019-01-14T23:10:17Z</dcterms:created>
  <dcterms:modified xsi:type="dcterms:W3CDTF">2019-08-06T15:04:28Z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0x010100508063322ECD2A4C836D2589E489F290</vt:lpwstr>
  </property>
</Properties>
</file>