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4.jpg" ContentType="image/pn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6" r:id="rId5"/>
  </p:sldMasterIdLst>
  <p:notesMasterIdLst>
    <p:notesMasterId r:id="rId20"/>
  </p:notesMasterIdLst>
  <p:sldIdLst>
    <p:sldId id="257" r:id="rId6"/>
    <p:sldId id="331" r:id="rId7"/>
    <p:sldId id="304" r:id="rId8"/>
    <p:sldId id="361" r:id="rId9"/>
    <p:sldId id="370" r:id="rId10"/>
    <p:sldId id="363" r:id="rId11"/>
    <p:sldId id="364" r:id="rId12"/>
    <p:sldId id="367" r:id="rId13"/>
    <p:sldId id="368" r:id="rId14"/>
    <p:sldId id="369" r:id="rId15"/>
    <p:sldId id="365" r:id="rId16"/>
    <p:sldId id="330" r:id="rId17"/>
    <p:sldId id="366" r:id="rId18"/>
    <p:sldId id="339" r:id="rId19"/>
  </p:sldIdLst>
  <p:sldSz cx="9144000" cy="6858000" type="screen4x3"/>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5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4"/>
    <p:restoredTop sz="97026"/>
  </p:normalViewPr>
  <p:slideViewPr>
    <p:cSldViewPr snapToGrid="0" snapToObjects="1">
      <p:cViewPr varScale="1">
        <p:scale>
          <a:sx n="126" d="100"/>
          <a:sy n="126" d="100"/>
        </p:scale>
        <p:origin x="896" y="2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88BB2B-1EB9-4D99-8EC3-A7060843EC88}" type="datetimeFigureOut">
              <a:rPr lang="en-US" smtClean="0"/>
              <a:t>7/16/19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C16AA4-6A0C-438F-AD0E-CB3AFD9D3A61}" type="slidenum">
              <a:rPr lang="en-US" smtClean="0"/>
              <a:t>‹#›</a:t>
            </a:fld>
            <a:endParaRPr lang="en-US"/>
          </a:p>
        </p:txBody>
      </p:sp>
    </p:spTree>
    <p:extLst>
      <p:ext uri="{BB962C8B-B14F-4D97-AF65-F5344CB8AC3E}">
        <p14:creationId xmlns:p14="http://schemas.microsoft.com/office/powerpoint/2010/main" val="102188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A8B220-0AEC-7D42-B94F-4097422E8E73}"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61632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A8B220-0AEC-7D42-B94F-4097422E8E73}"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57968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BA8B220-0AEC-7D42-B94F-4097422E8E73}"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2616326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a:t>Title</a:t>
            </a:r>
            <a:br>
              <a:rPr lang="en-US" dirty="0"/>
            </a:br>
            <a:r>
              <a:rPr lang="en-US" dirty="0"/>
              <a:t>Subtitle  </a:t>
            </a:r>
          </a:p>
        </p:txBody>
      </p:sp>
      <p:sp>
        <p:nvSpPr>
          <p:cNvPr id="3" name="Subtitl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a:t>
            </a:r>
          </a:p>
          <a:p>
            <a:r>
              <a:rPr lang="en-US" dirty="0"/>
              <a:t>Date </a:t>
            </a:r>
          </a:p>
          <a:p>
            <a:endParaRPr lang="en-US" dirty="0"/>
          </a:p>
        </p:txBody>
      </p:sp>
      <p:pic>
        <p:nvPicPr>
          <p:cNvPr id="8" name="Picture 7" descr="UW TASP_LogoExploration_RGB_White_ECH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57559"/>
            <a:ext cx="4572000" cy="1371600"/>
          </a:xfrm>
          <a:prstGeom prst="rect">
            <a:avLst/>
          </a:prstGeom>
        </p:spPr>
      </p:pic>
    </p:spTree>
    <p:extLst>
      <p:ext uri="{BB962C8B-B14F-4D97-AF65-F5344CB8AC3E}">
        <p14:creationId xmlns:p14="http://schemas.microsoft.com/office/powerpoint/2010/main" val="893708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a:t>Title</a:t>
            </a:r>
            <a:br>
              <a:rPr lang="en-US" dirty="0"/>
            </a:br>
            <a:r>
              <a:rPr lang="en-US" dirty="0"/>
              <a:t>Subtitle  </a:t>
            </a:r>
          </a:p>
        </p:txBody>
      </p:sp>
      <p:sp>
        <p:nvSpPr>
          <p:cNvPr id="3" name="Subtitle 2"/>
          <p:cNvSpPr>
            <a:spLocks noGrp="1"/>
          </p:cNvSpPr>
          <p:nvPr>
            <p:ph type="subTitle" idx="1" hasCustomPrompt="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a:t>
            </a:r>
          </a:p>
          <a:p>
            <a:r>
              <a:rPr lang="en-US" dirty="0"/>
              <a:t>Date </a:t>
            </a:r>
          </a:p>
          <a:p>
            <a:endParaRPr lang="en-US" dirty="0"/>
          </a:p>
        </p:txBody>
      </p:sp>
      <p:pic>
        <p:nvPicPr>
          <p:cNvPr id="8" name="Picture 7" descr="UW TASP_LogoExploration_RGB_White_ECH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0" y="57559"/>
            <a:ext cx="4572000" cy="1371600"/>
          </a:xfrm>
          <a:prstGeom prst="rect">
            <a:avLst/>
          </a:prstGeom>
        </p:spPr>
      </p:pic>
    </p:spTree>
    <p:extLst>
      <p:ext uri="{BB962C8B-B14F-4D97-AF65-F5344CB8AC3E}">
        <p14:creationId xmlns:p14="http://schemas.microsoft.com/office/powerpoint/2010/main" val="354539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
    <p:spTree>
      <p:nvGrpSpPr>
        <p:cNvPr id="1" name="Shape 15"/>
        <p:cNvGrpSpPr/>
        <p:nvPr/>
      </p:nvGrpSpPr>
      <p:grpSpPr>
        <a:xfrm>
          <a:off x="0" y="0"/>
          <a:ext cx="0" cy="0"/>
          <a:chOff x="0" y="0"/>
          <a:chExt cx="0" cy="0"/>
        </a:xfrm>
      </p:grpSpPr>
      <p:pic>
        <p:nvPicPr>
          <p:cNvPr id="16" name="Shape 16" descr="background.jpg"/>
          <p:cNvPicPr preferRelativeResize="0"/>
          <p:nvPr userDrawn="1"/>
        </p:nvPicPr>
        <p:blipFill rotWithShape="1">
          <a:blip r:embed="rId2">
            <a:alphaModFix/>
          </a:blip>
          <a:srcRect/>
          <a:stretch/>
        </p:blipFill>
        <p:spPr>
          <a:xfrm>
            <a:off x="0" y="1057657"/>
            <a:ext cx="9162288" cy="4809744"/>
          </a:xfrm>
          <a:prstGeom prst="rect">
            <a:avLst/>
          </a:prstGeom>
          <a:noFill/>
          <a:ln>
            <a:noFill/>
          </a:ln>
        </p:spPr>
      </p:pic>
      <p:sp>
        <p:nvSpPr>
          <p:cNvPr id="17" name="Shape 17"/>
          <p:cNvSpPr txBox="1">
            <a:spLocks noGrp="1"/>
          </p:cNvSpPr>
          <p:nvPr>
            <p:ph type="ctrTitle"/>
          </p:nvPr>
        </p:nvSpPr>
        <p:spPr>
          <a:xfrm>
            <a:off x="477012" y="2057400"/>
            <a:ext cx="8314182" cy="1028700"/>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3200" b="0" i="0" u="none" strike="noStrike" cap="none">
                <a:solidFill>
                  <a:schemeClr val="lt1"/>
                </a:solidFill>
                <a:latin typeface="Arial"/>
                <a:ea typeface="Arial"/>
                <a:cs typeface="Arial"/>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8" name="Shape 18"/>
          <p:cNvSpPr txBox="1">
            <a:spLocks noGrp="1"/>
          </p:cNvSpPr>
          <p:nvPr>
            <p:ph type="subTitle" idx="1"/>
          </p:nvPr>
        </p:nvSpPr>
        <p:spPr>
          <a:xfrm>
            <a:off x="476250" y="3067050"/>
            <a:ext cx="8314943" cy="1333499"/>
          </a:xfrm>
          <a:prstGeom prst="rect">
            <a:avLst/>
          </a:prstGeom>
          <a:noFill/>
          <a:ln>
            <a:noFill/>
          </a:ln>
        </p:spPr>
        <p:txBody>
          <a:bodyPr lIns="91425" tIns="91425" rIns="91425" bIns="91425" anchor="t" anchorCtr="0"/>
          <a:lstStyle>
            <a:lvl1pPr marL="0" marR="0" lvl="0" indent="0" algn="l" rtl="0">
              <a:spcBef>
                <a:spcPts val="400"/>
              </a:spcBef>
              <a:buClr>
                <a:schemeClr val="lt1"/>
              </a:buClr>
              <a:buFont typeface="Arial"/>
              <a:buNone/>
              <a:defRPr sz="2000" b="0" i="0" u="none" strike="noStrike" cap="none">
                <a:solidFill>
                  <a:schemeClr val="lt1"/>
                </a:solidFill>
                <a:latin typeface="Arial"/>
                <a:ea typeface="Arial"/>
                <a:cs typeface="Arial"/>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19" name="Shape 19"/>
          <p:cNvSpPr txBox="1">
            <a:spLocks noGrp="1"/>
          </p:cNvSpPr>
          <p:nvPr>
            <p:ph type="body" idx="2"/>
          </p:nvPr>
        </p:nvSpPr>
        <p:spPr>
          <a:xfrm>
            <a:off x="476250" y="4442883"/>
            <a:ext cx="8314943" cy="728469"/>
          </a:xfrm>
          <a:prstGeom prst="rect">
            <a:avLst/>
          </a:prstGeom>
          <a:noFill/>
          <a:ln>
            <a:noFill/>
          </a:ln>
        </p:spPr>
        <p:txBody>
          <a:bodyPr lIns="91425" tIns="91425" rIns="91425" bIns="91425" anchor="t" anchorCtr="0"/>
          <a:lstStyle>
            <a:lvl1pPr marL="0" marR="0" lvl="0" indent="0" algn="l" rtl="0">
              <a:spcBef>
                <a:spcPts val="0"/>
              </a:spcBef>
              <a:buClr>
                <a:srgbClr val="6FC5FF"/>
              </a:buClr>
              <a:buFont typeface="Arial"/>
              <a:buNone/>
              <a:defRPr sz="1400" b="0" i="0" u="none" strike="noStrike" cap="none">
                <a:solidFill>
                  <a:srgbClr val="6FC5FF"/>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0" name="Shape 20"/>
          <p:cNvSpPr txBox="1"/>
          <p:nvPr/>
        </p:nvSpPr>
        <p:spPr>
          <a:xfrm>
            <a:off x="381000" y="6096000"/>
            <a:ext cx="7010400" cy="400109"/>
          </a:xfrm>
          <a:prstGeom prst="rect">
            <a:avLst/>
          </a:prstGeom>
          <a:noFill/>
          <a:ln>
            <a:noFill/>
          </a:ln>
        </p:spPr>
        <p:txBody>
          <a:bodyPr lIns="91425" tIns="45700" rIns="91425" bIns="45700" anchor="t" anchorCtr="0">
            <a:noAutofit/>
          </a:bodyPr>
          <a:lstStyle/>
          <a:p>
            <a:pPr>
              <a:buSzPct val="25000"/>
            </a:pPr>
            <a:r>
              <a:rPr lang="en-US" sz="1000" i="1">
                <a:solidFill>
                  <a:prstClr val="black"/>
                </a:solidFill>
                <a:latin typeface="Arial"/>
                <a:ea typeface="Arial"/>
                <a:cs typeface="Arial"/>
                <a:sym typeface="Arial"/>
              </a:rPr>
              <a:t>This presentation is intended for educational use only, and does not in any way constitute medical </a:t>
            </a:r>
            <a:br>
              <a:rPr lang="en-US" sz="1000" i="1">
                <a:solidFill>
                  <a:prstClr val="black"/>
                </a:solidFill>
                <a:latin typeface="Arial"/>
                <a:ea typeface="Arial"/>
                <a:cs typeface="Arial"/>
                <a:sym typeface="Arial"/>
              </a:rPr>
            </a:br>
            <a:r>
              <a:rPr lang="en-US" sz="1000" i="1">
                <a:solidFill>
                  <a:prstClr val="black"/>
                </a:solidFill>
                <a:latin typeface="Arial"/>
                <a:ea typeface="Arial"/>
                <a:cs typeface="Arial"/>
                <a:sym typeface="Arial"/>
              </a:rPr>
              <a:t>consultation or advice related to any specific patient.</a:t>
            </a:r>
          </a:p>
        </p:txBody>
      </p:sp>
      <p:sp>
        <p:nvSpPr>
          <p:cNvPr id="21" name="Shape 21"/>
          <p:cNvSpPr/>
          <p:nvPr/>
        </p:nvSpPr>
        <p:spPr>
          <a:xfrm>
            <a:off x="0" y="-12705"/>
            <a:ext cx="9162287" cy="655310"/>
          </a:xfrm>
          <a:prstGeom prst="rect">
            <a:avLst/>
          </a:prstGeom>
          <a:solidFill>
            <a:srgbClr val="001D48"/>
          </a:solidFill>
          <a:ln>
            <a:noFill/>
          </a:ln>
        </p:spPr>
        <p:txBody>
          <a:bodyPr lIns="91425" tIns="45700" rIns="91425" bIns="45700" anchor="ctr" anchorCtr="0">
            <a:noAutofit/>
          </a:bodyPr>
          <a:lstStyle/>
          <a:p>
            <a:pPr marL="342900" indent="-342900">
              <a:lnSpc>
                <a:spcPct val="60000"/>
              </a:lnSpc>
              <a:buClr>
                <a:srgbClr val="7592A4"/>
              </a:buClr>
              <a:buFont typeface="Arial"/>
              <a:buNone/>
            </a:pPr>
            <a:endParaRPr sz="1400">
              <a:solidFill>
                <a:prstClr val="white"/>
              </a:solidFill>
              <a:latin typeface="Arial"/>
              <a:ea typeface="Arial"/>
              <a:cs typeface="Arial"/>
              <a:sym typeface="Arial"/>
            </a:endParaRPr>
          </a:p>
        </p:txBody>
      </p:sp>
      <p:sp>
        <p:nvSpPr>
          <p:cNvPr id="22" name="Shape 22"/>
          <p:cNvSpPr txBox="1"/>
          <p:nvPr/>
        </p:nvSpPr>
        <p:spPr>
          <a:xfrm>
            <a:off x="0" y="642605"/>
            <a:ext cx="9162288" cy="991363"/>
          </a:xfrm>
          <a:prstGeom prst="rect">
            <a:avLst/>
          </a:prstGeom>
          <a:solidFill>
            <a:srgbClr val="FFFFFF"/>
          </a:solidFill>
          <a:ln>
            <a:solidFill>
              <a:srgbClr val="604A7B"/>
            </a:solidFill>
          </a:ln>
        </p:spPr>
        <p:txBody>
          <a:bodyPr lIns="548625" tIns="45700" rIns="91425" bIns="45700" anchor="ctr" anchorCtr="0">
            <a:noAutofit/>
          </a:bodyPr>
          <a:lstStyle/>
          <a:p>
            <a:pPr>
              <a:buSzPct val="25000"/>
            </a:pPr>
            <a:endParaRPr lang="en-US" sz="2400" dirty="0">
              <a:solidFill>
                <a:prstClr val="black"/>
              </a:solidFill>
              <a:latin typeface="Arial"/>
              <a:ea typeface="Arial"/>
              <a:cs typeface="Arial"/>
              <a:sym typeface="Arial"/>
            </a:endParaRPr>
          </a:p>
        </p:txBody>
      </p:sp>
      <p:pic>
        <p:nvPicPr>
          <p:cNvPr id="2" name="Picture 1" descr="UW TASP_LogoExploration_RGB_Color_ECH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0" y="446615"/>
            <a:ext cx="4572000" cy="1371600"/>
          </a:xfrm>
          <a:prstGeom prst="rect">
            <a:avLst/>
          </a:prstGeom>
        </p:spPr>
      </p:pic>
      <p:cxnSp>
        <p:nvCxnSpPr>
          <p:cNvPr id="12" name="Straight Connector 11"/>
          <p:cNvCxnSpPr/>
          <p:nvPr userDrawn="1"/>
        </p:nvCxnSpPr>
        <p:spPr>
          <a:xfrm>
            <a:off x="-4150" y="654555"/>
            <a:ext cx="9158733" cy="1588"/>
          </a:xfrm>
          <a:prstGeom prst="line">
            <a:avLst/>
          </a:prstGeom>
          <a:ln w="57150" cmpd="sng">
            <a:solidFill>
              <a:schemeClr val="accent4">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238" y="1614265"/>
            <a:ext cx="9158733" cy="1588"/>
          </a:xfrm>
          <a:prstGeom prst="line">
            <a:avLst/>
          </a:prstGeom>
          <a:ln w="57150" cmpd="sng">
            <a:solidFill>
              <a:schemeClr val="accent4">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947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C">
    <p:spTree>
      <p:nvGrpSpPr>
        <p:cNvPr id="1" name=""/>
        <p:cNvGrpSpPr/>
        <p:nvPr/>
      </p:nvGrpSpPr>
      <p:grpSpPr>
        <a:xfrm>
          <a:off x="0" y="0"/>
          <a:ext cx="0" cy="0"/>
          <a:chOff x="0" y="0"/>
          <a:chExt cx="0" cy="0"/>
        </a:xfrm>
      </p:grpSpPr>
      <p:sp>
        <p:nvSpPr>
          <p:cNvPr id="12" name="Title 4"/>
          <p:cNvSpPr txBox="1">
            <a:spLocks/>
          </p:cNvSpPr>
          <p:nvPr userDrawn="1"/>
        </p:nvSpPr>
        <p:spPr>
          <a:xfrm>
            <a:off x="0" y="2794000"/>
            <a:ext cx="9143999" cy="1295400"/>
          </a:xfrm>
          <a:prstGeom prst="rect">
            <a:avLst/>
          </a:prstGeom>
          <a:solidFill>
            <a:schemeClr val="accent4">
              <a:lumMod val="50000"/>
            </a:schemeClr>
          </a:solidFill>
          <a:ln>
            <a:noFill/>
          </a:ln>
        </p:spPr>
        <p:txBody>
          <a:bodyPr tIns="0" anchor="ctr">
            <a:normAutofit/>
          </a:bodyPr>
          <a:lstStyle/>
          <a:p>
            <a:pPr algn="ctr" defTabSz="914400">
              <a:spcBef>
                <a:spcPct val="0"/>
              </a:spcBef>
              <a:defRPr/>
            </a:pPr>
            <a:endParaRPr lang="en-US" sz="3200" dirty="0">
              <a:solidFill>
                <a:srgbClr val="1F497D"/>
              </a:solidFill>
              <a:latin typeface="Arial"/>
            </a:endParaRPr>
          </a:p>
        </p:txBody>
      </p:sp>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5029199"/>
            <a:ext cx="9162289" cy="1832458"/>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832458"/>
          </a:xfrm>
          <a:prstGeom prst="rect">
            <a:avLst/>
          </a:prstGeom>
        </p:spPr>
      </p:pic>
      <p:sp>
        <p:nvSpPr>
          <p:cNvPr id="2" name="Title 1"/>
          <p:cNvSpPr>
            <a:spLocks noGrp="1"/>
          </p:cNvSpPr>
          <p:nvPr>
            <p:ph type="title" hasCustomPrompt="1"/>
          </p:nvPr>
        </p:nvSpPr>
        <p:spPr>
          <a:xfrm>
            <a:off x="241301" y="2806700"/>
            <a:ext cx="8686800" cy="1274826"/>
          </a:xfrm>
          <a:prstGeom prst="rect">
            <a:avLst/>
          </a:prstGeom>
        </p:spPr>
        <p:txBody>
          <a:bodyPr tIns="0" anchor="ctr">
            <a:normAutofit/>
          </a:bodyPr>
          <a:lstStyle>
            <a:lvl1pPr algn="ctr">
              <a:defRPr sz="3200" b="0" cap="none">
                <a:solidFill>
                  <a:srgbClr val="FFFFFF"/>
                </a:solidFill>
              </a:defRPr>
            </a:lvl1pPr>
          </a:lstStyle>
          <a:p>
            <a:r>
              <a:rPr lang="en-US" dirty="0"/>
              <a:t>Click To Edit Title</a:t>
            </a:r>
          </a:p>
        </p:txBody>
      </p:sp>
      <p:cxnSp>
        <p:nvCxnSpPr>
          <p:cNvPr id="9" name="Straight Connector 8"/>
          <p:cNvCxnSpPr/>
          <p:nvPr userDrawn="1"/>
        </p:nvCxnSpPr>
        <p:spPr>
          <a:xfrm>
            <a:off x="0" y="1834416"/>
            <a:ext cx="9158733" cy="1588"/>
          </a:xfrm>
          <a:prstGeom prst="line">
            <a:avLst/>
          </a:prstGeom>
          <a:ln w="57150" cmpd="sng">
            <a:solidFill>
              <a:schemeClr val="accent4">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 y="5017287"/>
            <a:ext cx="9158733" cy="1588"/>
          </a:xfrm>
          <a:prstGeom prst="line">
            <a:avLst/>
          </a:prstGeom>
          <a:ln w="57150" cmpd="sng">
            <a:solidFill>
              <a:schemeClr val="accent4">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 name="Picture 2" descr="UW TASP_LogoExploration_RGB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16468" y="6381750"/>
            <a:ext cx="1474610" cy="442383"/>
          </a:xfrm>
          <a:prstGeom prst="rect">
            <a:avLst/>
          </a:prstGeom>
        </p:spPr>
      </p:pic>
    </p:spTree>
    <p:extLst>
      <p:ext uri="{BB962C8B-B14F-4D97-AF65-F5344CB8AC3E}">
        <p14:creationId xmlns:p14="http://schemas.microsoft.com/office/powerpoint/2010/main" val="26266187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00200"/>
            <a:ext cx="8229600" cy="4525963"/>
          </a:xfrm>
          <a:prstGeom prst="rect">
            <a:avLst/>
          </a:prstGeo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8040202" cy="365125"/>
          </a:xfrm>
          <a:prstGeom prst="rect">
            <a:avLst/>
          </a:prstGeom>
        </p:spPr>
        <p:txBody>
          <a:bodyPr/>
          <a:lstStyle>
            <a:lvl1pPr>
              <a:defRPr sz="1000" b="1">
                <a:solidFill>
                  <a:schemeClr val="tx1">
                    <a:lumMod val="50000"/>
                    <a:lumOff val="50000"/>
                  </a:schemeClr>
                </a:solidFill>
                <a:latin typeface="Arial"/>
                <a:cs typeface="Arial"/>
              </a:defRPr>
            </a:lvl1pPr>
          </a:lstStyle>
          <a:p>
            <a:r>
              <a:rPr lang="en-US" dirty="0">
                <a:solidFill>
                  <a:prstClr val="black">
                    <a:lumMod val="50000"/>
                    <a:lumOff val="50000"/>
                  </a:prstClr>
                </a:solidFill>
              </a:rPr>
              <a:t>Reference </a:t>
            </a:r>
          </a:p>
        </p:txBody>
      </p:sp>
      <p:pic>
        <p:nvPicPr>
          <p:cNvPr id="9" name="Picture 8" descr="UW TASP_LogoExploration_RGB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9751" y="6339195"/>
            <a:ext cx="1460040" cy="438012"/>
          </a:xfrm>
          <a:prstGeom prst="rect">
            <a:avLst/>
          </a:prstGeom>
        </p:spPr>
      </p:pic>
      <p:sp>
        <p:nvSpPr>
          <p:cNvPr id="10"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a:t>Text Slide: click to add title</a:t>
            </a:r>
          </a:p>
        </p:txBody>
      </p:sp>
    </p:spTree>
    <p:extLst>
      <p:ext uri="{BB962C8B-B14F-4D97-AF65-F5344CB8AC3E}">
        <p14:creationId xmlns:p14="http://schemas.microsoft.com/office/powerpoint/2010/main" val="3030625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00200"/>
            <a:ext cx="8229600" cy="4525963"/>
          </a:xfrm>
          <a:prstGeom prst="rect">
            <a:avLst/>
          </a:prstGeo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8040202" cy="365125"/>
          </a:xfrm>
          <a:prstGeom prst="rect">
            <a:avLst/>
          </a:prstGeom>
        </p:spPr>
        <p:txBody>
          <a:bodyPr/>
          <a:lstStyle>
            <a:lvl1pPr>
              <a:defRPr sz="1000" b="1">
                <a:solidFill>
                  <a:schemeClr val="tx1">
                    <a:lumMod val="50000"/>
                    <a:lumOff val="50000"/>
                  </a:schemeClr>
                </a:solidFill>
                <a:latin typeface="Arial"/>
                <a:cs typeface="Arial"/>
              </a:defRPr>
            </a:lvl1pPr>
          </a:lstStyle>
          <a:p>
            <a:r>
              <a:rPr lang="en-US" dirty="0">
                <a:solidFill>
                  <a:prstClr val="black">
                    <a:lumMod val="50000"/>
                    <a:lumOff val="50000"/>
                  </a:prstClr>
                </a:solidFill>
              </a:rPr>
              <a:t>Reference </a:t>
            </a:r>
          </a:p>
        </p:txBody>
      </p:sp>
      <p:pic>
        <p:nvPicPr>
          <p:cNvPr id="5" name="Picture 4" descr="UW TASP_LogoExploration_RGB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9751" y="6339195"/>
            <a:ext cx="1460040" cy="438012"/>
          </a:xfrm>
          <a:prstGeom prst="rect">
            <a:avLst/>
          </a:prstGeom>
        </p:spPr>
      </p:pic>
      <p:sp>
        <p:nvSpPr>
          <p:cNvPr id="6"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a:t>Text Slide: click to add title</a:t>
            </a:r>
          </a:p>
        </p:txBody>
      </p:sp>
    </p:spTree>
    <p:extLst>
      <p:ext uri="{BB962C8B-B14F-4D97-AF65-F5344CB8AC3E}">
        <p14:creationId xmlns:p14="http://schemas.microsoft.com/office/powerpoint/2010/main" val="1731050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UW TASP_LogoExploration_RGB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9751" y="6339195"/>
            <a:ext cx="1460040" cy="438012"/>
          </a:xfrm>
          <a:prstGeom prst="rect">
            <a:avLst/>
          </a:prstGeom>
        </p:spPr>
      </p:pic>
      <p:sp>
        <p:nvSpPr>
          <p:cNvPr id="11" name="Date Placeholder 3"/>
          <p:cNvSpPr>
            <a:spLocks noGrp="1"/>
          </p:cNvSpPr>
          <p:nvPr>
            <p:ph type="dt" sz="half" idx="10"/>
          </p:nvPr>
        </p:nvSpPr>
        <p:spPr>
          <a:xfrm>
            <a:off x="457200" y="6356350"/>
            <a:ext cx="8040202" cy="365125"/>
          </a:xfrm>
          <a:prstGeom prst="rect">
            <a:avLst/>
          </a:prstGeom>
        </p:spPr>
        <p:txBody>
          <a:bodyPr/>
          <a:lstStyle>
            <a:lvl1pPr>
              <a:defRPr sz="1000" b="1">
                <a:solidFill>
                  <a:schemeClr val="tx1">
                    <a:lumMod val="50000"/>
                    <a:lumOff val="50000"/>
                  </a:schemeClr>
                </a:solidFill>
                <a:latin typeface="Arial"/>
                <a:cs typeface="Arial"/>
              </a:defRPr>
            </a:lvl1pPr>
          </a:lstStyle>
          <a:p>
            <a:r>
              <a:rPr lang="en-US" dirty="0">
                <a:solidFill>
                  <a:prstClr val="black">
                    <a:lumMod val="50000"/>
                    <a:lumOff val="50000"/>
                  </a:prstClr>
                </a:solidFill>
              </a:rPr>
              <a:t>Reference </a:t>
            </a:r>
          </a:p>
        </p:txBody>
      </p:sp>
      <p:sp>
        <p:nvSpPr>
          <p:cNvPr id="1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a:t>Text Slide: click to add title</a:t>
            </a:r>
          </a:p>
        </p:txBody>
      </p:sp>
    </p:spTree>
    <p:extLst>
      <p:ext uri="{BB962C8B-B14F-4D97-AF65-F5344CB8AC3E}">
        <p14:creationId xmlns:p14="http://schemas.microsoft.com/office/powerpoint/2010/main" val="1790561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227148" y="1645217"/>
            <a:ext cx="8671798" cy="42810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7" name="Picture 6" descr="UW TASP_LogoExploration_RGB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9751" y="6339195"/>
            <a:ext cx="1460040" cy="438012"/>
          </a:xfrm>
          <a:prstGeom prst="rect">
            <a:avLst/>
          </a:prstGeom>
        </p:spPr>
      </p:pic>
      <p:sp>
        <p:nvSpPr>
          <p:cNvPr id="8" name="Date Placeholder 3"/>
          <p:cNvSpPr>
            <a:spLocks noGrp="1"/>
          </p:cNvSpPr>
          <p:nvPr>
            <p:ph type="dt" sz="half" idx="10"/>
          </p:nvPr>
        </p:nvSpPr>
        <p:spPr>
          <a:xfrm>
            <a:off x="457200" y="6356350"/>
            <a:ext cx="8040202" cy="365125"/>
          </a:xfrm>
          <a:prstGeom prst="rect">
            <a:avLst/>
          </a:prstGeom>
        </p:spPr>
        <p:txBody>
          <a:bodyPr/>
          <a:lstStyle>
            <a:lvl1pPr>
              <a:defRPr sz="1000" b="1">
                <a:solidFill>
                  <a:schemeClr val="tx1">
                    <a:lumMod val="50000"/>
                    <a:lumOff val="50000"/>
                  </a:schemeClr>
                </a:solidFill>
                <a:latin typeface="Arial"/>
                <a:cs typeface="Arial"/>
              </a:defRPr>
            </a:lvl1pPr>
          </a:lstStyle>
          <a:p>
            <a:r>
              <a:rPr lang="en-US" dirty="0">
                <a:solidFill>
                  <a:prstClr val="black">
                    <a:lumMod val="50000"/>
                    <a:lumOff val="50000"/>
                  </a:prstClr>
                </a:solidFill>
              </a:rPr>
              <a:t>Reference </a:t>
            </a:r>
          </a:p>
        </p:txBody>
      </p:sp>
      <p:sp>
        <p:nvSpPr>
          <p:cNvPr id="9"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a:t>Text Slide: click to add title</a:t>
            </a:r>
          </a:p>
        </p:txBody>
      </p:sp>
    </p:spTree>
    <p:extLst>
      <p:ext uri="{BB962C8B-B14F-4D97-AF65-F5344CB8AC3E}">
        <p14:creationId xmlns:p14="http://schemas.microsoft.com/office/powerpoint/2010/main" val="2878510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en">
    <p:spTree>
      <p:nvGrpSpPr>
        <p:cNvPr id="1" name=""/>
        <p:cNvGrpSpPr/>
        <p:nvPr/>
      </p:nvGrpSpPr>
      <p:grpSpPr>
        <a:xfrm>
          <a:off x="0" y="0"/>
          <a:ext cx="0" cy="0"/>
          <a:chOff x="0" y="0"/>
          <a:chExt cx="0" cy="0"/>
        </a:xfrm>
      </p:grpSpPr>
      <p:pic>
        <p:nvPicPr>
          <p:cNvPr id="12" name="Picture 11" descr="backgroun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invGray">
          <a:xfrm>
            <a:off x="-1" y="-76200"/>
            <a:ext cx="9162289" cy="6934200"/>
          </a:xfrm>
          <a:prstGeom prst="rect">
            <a:avLst/>
          </a:prstGeom>
          <a:noFill/>
          <a:ln>
            <a:noFill/>
          </a:ln>
          <a:effectLst/>
        </p:spPr>
      </p:pic>
      <p:sp>
        <p:nvSpPr>
          <p:cNvPr id="4" name="Content Placeholder 4"/>
          <p:cNvSpPr>
            <a:spLocks noGrp="1"/>
          </p:cNvSpPr>
          <p:nvPr>
            <p:ph sz="quarter" idx="13" hasCustomPrompt="1"/>
          </p:nvPr>
        </p:nvSpPr>
        <p:spPr>
          <a:xfrm>
            <a:off x="304801" y="6461760"/>
            <a:ext cx="7772400" cy="320040"/>
          </a:xfrm>
          <a:prstGeom prst="rect">
            <a:avLst/>
          </a:prstGeom>
        </p:spPr>
        <p:txBody>
          <a:bodyPr vert="horz" anchor="ctr"/>
          <a:lstStyle>
            <a:lvl1pPr marL="0" indent="0">
              <a:buNone/>
              <a:defRPr sz="1400" b="1">
                <a:solidFill>
                  <a:srgbClr val="FFFFFF"/>
                </a:solidFill>
                <a:latin typeface="Arial"/>
                <a:cs typeface="Arial"/>
              </a:defRPr>
            </a:lvl1pPr>
          </a:lstStyle>
          <a:p>
            <a:pPr lvl="0"/>
            <a:r>
              <a:rPr lang="en-US" dirty="0"/>
              <a:t>Click to Add Source</a:t>
            </a:r>
          </a:p>
        </p:txBody>
      </p:sp>
      <p:pic>
        <p:nvPicPr>
          <p:cNvPr id="7" name="Picture 6" descr="UW TASP_LogoExploration_RGB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16468" y="6381750"/>
            <a:ext cx="1474610" cy="442383"/>
          </a:xfrm>
          <a:prstGeom prst="rect">
            <a:avLst/>
          </a:prstGeom>
        </p:spPr>
      </p:pic>
    </p:spTree>
    <p:extLst>
      <p:ext uri="{BB962C8B-B14F-4D97-AF65-F5344CB8AC3E}">
        <p14:creationId xmlns:p14="http://schemas.microsoft.com/office/powerpoint/2010/main" val="381554042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
    <p:spTree>
      <p:nvGrpSpPr>
        <p:cNvPr id="1" name="Shape 15"/>
        <p:cNvGrpSpPr/>
        <p:nvPr/>
      </p:nvGrpSpPr>
      <p:grpSpPr>
        <a:xfrm>
          <a:off x="0" y="0"/>
          <a:ext cx="0" cy="0"/>
          <a:chOff x="0" y="0"/>
          <a:chExt cx="0" cy="0"/>
        </a:xfrm>
      </p:grpSpPr>
      <p:pic>
        <p:nvPicPr>
          <p:cNvPr id="16" name="Shape 16" descr="background.jpg"/>
          <p:cNvPicPr preferRelativeResize="0"/>
          <p:nvPr userDrawn="1"/>
        </p:nvPicPr>
        <p:blipFill rotWithShape="1">
          <a:blip r:embed="rId2">
            <a:alphaModFix/>
          </a:blip>
          <a:srcRect/>
          <a:stretch/>
        </p:blipFill>
        <p:spPr>
          <a:xfrm>
            <a:off x="0" y="1057657"/>
            <a:ext cx="9162288" cy="4809744"/>
          </a:xfrm>
          <a:prstGeom prst="rect">
            <a:avLst/>
          </a:prstGeom>
          <a:noFill/>
          <a:ln>
            <a:noFill/>
          </a:ln>
        </p:spPr>
      </p:pic>
      <p:sp>
        <p:nvSpPr>
          <p:cNvPr id="17" name="Shape 17"/>
          <p:cNvSpPr txBox="1">
            <a:spLocks noGrp="1"/>
          </p:cNvSpPr>
          <p:nvPr>
            <p:ph type="ctrTitle"/>
          </p:nvPr>
        </p:nvSpPr>
        <p:spPr>
          <a:xfrm>
            <a:off x="477012" y="2057400"/>
            <a:ext cx="8314182" cy="1028700"/>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Calibri"/>
              <a:buNone/>
              <a:defRPr sz="3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8" name="Shape 18"/>
          <p:cNvSpPr txBox="1">
            <a:spLocks noGrp="1"/>
          </p:cNvSpPr>
          <p:nvPr>
            <p:ph type="subTitle" idx="1"/>
          </p:nvPr>
        </p:nvSpPr>
        <p:spPr>
          <a:xfrm>
            <a:off x="476250" y="3067050"/>
            <a:ext cx="8314943" cy="1333499"/>
          </a:xfrm>
          <a:prstGeom prst="rect">
            <a:avLst/>
          </a:prstGeom>
          <a:noFill/>
          <a:ln>
            <a:noFill/>
          </a:ln>
        </p:spPr>
        <p:txBody>
          <a:bodyPr lIns="91425" tIns="91425" rIns="91425" bIns="91425" anchor="t" anchorCtr="0"/>
          <a:lstStyle>
            <a:lvl1pPr marL="0" marR="0" lvl="0"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19" name="Shape 19"/>
          <p:cNvSpPr txBox="1">
            <a:spLocks noGrp="1"/>
          </p:cNvSpPr>
          <p:nvPr>
            <p:ph type="body" idx="2"/>
          </p:nvPr>
        </p:nvSpPr>
        <p:spPr>
          <a:xfrm>
            <a:off x="476250" y="4442883"/>
            <a:ext cx="8314943" cy="728469"/>
          </a:xfrm>
          <a:prstGeom prst="rect">
            <a:avLst/>
          </a:prstGeom>
          <a:noFill/>
          <a:ln>
            <a:noFill/>
          </a:ln>
        </p:spPr>
        <p:txBody>
          <a:bodyPr lIns="91425" tIns="91425" rIns="91425" bIns="91425" anchor="t" anchorCtr="0"/>
          <a:lstStyle>
            <a:lvl1pPr marL="0" marR="0" lvl="0" indent="0" algn="l" rtl="0">
              <a:spcBef>
                <a:spcPts val="0"/>
              </a:spcBef>
              <a:buClr>
                <a:srgbClr val="6FC5FF"/>
              </a:buClr>
              <a:buFont typeface="Arial"/>
              <a:buNone/>
              <a:defRPr sz="1400" b="0" i="0" u="none" strike="noStrike" cap="none">
                <a:solidFill>
                  <a:srgbClr val="6FC5FF"/>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0" name="Shape 20"/>
          <p:cNvSpPr txBox="1"/>
          <p:nvPr/>
        </p:nvSpPr>
        <p:spPr>
          <a:xfrm>
            <a:off x="381000" y="6096000"/>
            <a:ext cx="7010400"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0" i="1" u="none" strike="noStrike" cap="none">
                <a:solidFill>
                  <a:schemeClr val="dk1"/>
                </a:solidFill>
                <a:latin typeface="Arial"/>
                <a:ea typeface="Arial"/>
                <a:cs typeface="Arial"/>
                <a:sym typeface="Arial"/>
              </a:rPr>
              <a:t>This presentation is intended for educational use only, and does not in any way constitute medical </a:t>
            </a:r>
            <a:br>
              <a:rPr lang="en-US" sz="1000" b="0" i="1" u="none" strike="noStrike" cap="none">
                <a:solidFill>
                  <a:schemeClr val="dk1"/>
                </a:solidFill>
                <a:latin typeface="Arial"/>
                <a:ea typeface="Arial"/>
                <a:cs typeface="Arial"/>
                <a:sym typeface="Arial"/>
              </a:rPr>
            </a:br>
            <a:r>
              <a:rPr lang="en-US" sz="1000" b="0" i="1" u="none" strike="noStrike" cap="none">
                <a:solidFill>
                  <a:schemeClr val="dk1"/>
                </a:solidFill>
                <a:latin typeface="Arial"/>
                <a:ea typeface="Arial"/>
                <a:cs typeface="Arial"/>
                <a:sym typeface="Arial"/>
              </a:rPr>
              <a:t>consultation or advice related to any specific patient.</a:t>
            </a:r>
          </a:p>
        </p:txBody>
      </p:sp>
      <p:sp>
        <p:nvSpPr>
          <p:cNvPr id="21" name="Shape 21"/>
          <p:cNvSpPr/>
          <p:nvPr/>
        </p:nvSpPr>
        <p:spPr>
          <a:xfrm>
            <a:off x="0" y="-12705"/>
            <a:ext cx="9162287" cy="655310"/>
          </a:xfrm>
          <a:prstGeom prst="rect">
            <a:avLst/>
          </a:prstGeom>
          <a:solidFill>
            <a:srgbClr val="001D48"/>
          </a:solidFill>
          <a:ln>
            <a:noFill/>
          </a:ln>
        </p:spPr>
        <p:txBody>
          <a:bodyPr lIns="91425" tIns="45700" rIns="91425" bIns="45700" anchor="ctr" anchorCtr="0">
            <a:noAutofit/>
          </a:bodyPr>
          <a:lstStyle/>
          <a:p>
            <a:pPr marL="342900" marR="0" lvl="0" indent="-342900" algn="l" rtl="0">
              <a:lnSpc>
                <a:spcPct val="60000"/>
              </a:lnSpc>
              <a:spcBef>
                <a:spcPts val="0"/>
              </a:spcBef>
              <a:buClr>
                <a:srgbClr val="7592A4"/>
              </a:buClr>
              <a:buFont typeface="Arial"/>
              <a:buNone/>
            </a:pPr>
            <a:endParaRPr sz="1400">
              <a:solidFill>
                <a:schemeClr val="lt1"/>
              </a:solidFill>
              <a:latin typeface="Arial"/>
              <a:ea typeface="Arial"/>
              <a:cs typeface="Arial"/>
              <a:sym typeface="Arial"/>
            </a:endParaRPr>
          </a:p>
        </p:txBody>
      </p:sp>
      <p:sp>
        <p:nvSpPr>
          <p:cNvPr id="22" name="Shape 22"/>
          <p:cNvSpPr txBox="1"/>
          <p:nvPr/>
        </p:nvSpPr>
        <p:spPr>
          <a:xfrm>
            <a:off x="0" y="642605"/>
            <a:ext cx="9162288" cy="991363"/>
          </a:xfrm>
          <a:prstGeom prst="rect">
            <a:avLst/>
          </a:prstGeom>
          <a:solidFill>
            <a:srgbClr val="FFFFFF"/>
          </a:solidFill>
          <a:ln>
            <a:solidFill>
              <a:srgbClr val="604A7B"/>
            </a:solidFill>
          </a:ln>
        </p:spPr>
        <p:txBody>
          <a:bodyPr lIns="548625" tIns="45700" rIns="91425" bIns="45700" anchor="ctr" anchorCtr="0">
            <a:noAutofit/>
          </a:bodyPr>
          <a:lstStyle/>
          <a:p>
            <a:pPr marL="0" marR="0" lvl="0" indent="0" algn="l" rtl="0">
              <a:spcBef>
                <a:spcPts val="0"/>
              </a:spcBef>
              <a:buSzPct val="25000"/>
              <a:buNone/>
            </a:pPr>
            <a:endParaRPr lang="en-US" sz="2400" dirty="0">
              <a:solidFill>
                <a:schemeClr val="dk1"/>
              </a:solidFill>
              <a:latin typeface="Arial"/>
              <a:ea typeface="Arial"/>
              <a:cs typeface="Arial"/>
              <a:sym typeface="Arial"/>
            </a:endParaRPr>
          </a:p>
        </p:txBody>
      </p:sp>
      <p:pic>
        <p:nvPicPr>
          <p:cNvPr id="2" name="Picture 1" descr="UW TASP_LogoExploration_RGB_Color_ECH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0" y="446615"/>
            <a:ext cx="4572000" cy="1371600"/>
          </a:xfrm>
          <a:prstGeom prst="rect">
            <a:avLst/>
          </a:prstGeom>
        </p:spPr>
      </p:pic>
      <p:cxnSp>
        <p:nvCxnSpPr>
          <p:cNvPr id="12" name="Straight Connector 11"/>
          <p:cNvCxnSpPr/>
          <p:nvPr userDrawn="1"/>
        </p:nvCxnSpPr>
        <p:spPr>
          <a:xfrm>
            <a:off x="-4150" y="654555"/>
            <a:ext cx="9158733" cy="1588"/>
          </a:xfrm>
          <a:prstGeom prst="line">
            <a:avLst/>
          </a:prstGeom>
          <a:ln w="57150" cmpd="sng">
            <a:solidFill>
              <a:schemeClr val="accent4">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4238" y="1614265"/>
            <a:ext cx="9158733" cy="1588"/>
          </a:xfrm>
          <a:prstGeom prst="line">
            <a:avLst/>
          </a:prstGeom>
          <a:ln w="57150" cmpd="sng">
            <a:solidFill>
              <a:schemeClr val="accent4">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2441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C">
    <p:spTree>
      <p:nvGrpSpPr>
        <p:cNvPr id="1" name=""/>
        <p:cNvGrpSpPr/>
        <p:nvPr/>
      </p:nvGrpSpPr>
      <p:grpSpPr>
        <a:xfrm>
          <a:off x="0" y="0"/>
          <a:ext cx="0" cy="0"/>
          <a:chOff x="0" y="0"/>
          <a:chExt cx="0" cy="0"/>
        </a:xfrm>
      </p:grpSpPr>
      <p:sp>
        <p:nvSpPr>
          <p:cNvPr id="12" name="Title 4"/>
          <p:cNvSpPr txBox="1">
            <a:spLocks/>
          </p:cNvSpPr>
          <p:nvPr userDrawn="1"/>
        </p:nvSpPr>
        <p:spPr>
          <a:xfrm>
            <a:off x="0" y="2794000"/>
            <a:ext cx="9143999" cy="1295400"/>
          </a:xfrm>
          <a:prstGeom prst="rect">
            <a:avLst/>
          </a:prstGeom>
          <a:solidFill>
            <a:schemeClr val="accent4">
              <a:lumMod val="50000"/>
            </a:schemeClr>
          </a:solidFill>
          <a:ln>
            <a:noFill/>
          </a:ln>
        </p:spPr>
        <p:txBody>
          <a:bodyPr tIns="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chemeClr val="tx2"/>
              </a:solidFill>
              <a:effectLst/>
              <a:uLnTx/>
              <a:uFillTx/>
              <a:latin typeface="+mj-lt"/>
              <a:ea typeface="+mj-ea"/>
              <a:cs typeface="+mj-cs"/>
            </a:endParaRPr>
          </a:p>
        </p:txBody>
      </p:sp>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5029199"/>
            <a:ext cx="9162289" cy="1832458"/>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832458"/>
          </a:xfrm>
          <a:prstGeom prst="rect">
            <a:avLst/>
          </a:prstGeom>
        </p:spPr>
      </p:pic>
      <p:sp>
        <p:nvSpPr>
          <p:cNvPr id="2" name="Title 1"/>
          <p:cNvSpPr>
            <a:spLocks noGrp="1"/>
          </p:cNvSpPr>
          <p:nvPr>
            <p:ph type="title" hasCustomPrompt="1"/>
          </p:nvPr>
        </p:nvSpPr>
        <p:spPr>
          <a:xfrm>
            <a:off x="241301" y="2806700"/>
            <a:ext cx="8686800" cy="1274826"/>
          </a:xfrm>
          <a:prstGeom prst="rect">
            <a:avLst/>
          </a:prstGeom>
        </p:spPr>
        <p:txBody>
          <a:bodyPr tIns="0" anchor="ctr">
            <a:normAutofit/>
          </a:bodyPr>
          <a:lstStyle>
            <a:lvl1pPr algn="ctr">
              <a:defRPr sz="3200" b="0" cap="none">
                <a:solidFill>
                  <a:srgbClr val="FFFFFF"/>
                </a:solidFill>
              </a:defRPr>
            </a:lvl1pPr>
          </a:lstStyle>
          <a:p>
            <a:r>
              <a:rPr lang="en-US" dirty="0"/>
              <a:t>Click To Edit Title</a:t>
            </a:r>
          </a:p>
        </p:txBody>
      </p:sp>
      <p:cxnSp>
        <p:nvCxnSpPr>
          <p:cNvPr id="9" name="Straight Connector 8"/>
          <p:cNvCxnSpPr/>
          <p:nvPr userDrawn="1"/>
        </p:nvCxnSpPr>
        <p:spPr>
          <a:xfrm>
            <a:off x="0" y="1834416"/>
            <a:ext cx="9158733" cy="1588"/>
          </a:xfrm>
          <a:prstGeom prst="line">
            <a:avLst/>
          </a:prstGeom>
          <a:ln w="57150" cmpd="sng">
            <a:solidFill>
              <a:schemeClr val="accent4">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1" y="5017287"/>
            <a:ext cx="9158733" cy="1588"/>
          </a:xfrm>
          <a:prstGeom prst="line">
            <a:avLst/>
          </a:prstGeom>
          <a:ln w="57150" cmpd="sng">
            <a:solidFill>
              <a:schemeClr val="accent4">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 name="Picture 2" descr="UW TASP_LogoExploration_RGB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16468" y="6381750"/>
            <a:ext cx="1474610" cy="442383"/>
          </a:xfrm>
          <a:prstGeom prst="rect">
            <a:avLst/>
          </a:prstGeom>
        </p:spPr>
      </p:pic>
    </p:spTree>
    <p:extLst>
      <p:ext uri="{BB962C8B-B14F-4D97-AF65-F5344CB8AC3E}">
        <p14:creationId xmlns:p14="http://schemas.microsoft.com/office/powerpoint/2010/main" val="158352677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00200"/>
            <a:ext cx="8229600" cy="4525963"/>
          </a:xfrm>
          <a:prstGeom prst="rect">
            <a:avLst/>
          </a:prstGeo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8040202" cy="365125"/>
          </a:xfrm>
          <a:prstGeom prst="rect">
            <a:avLst/>
          </a:prstGeom>
        </p:spPr>
        <p:txBody>
          <a:bodyPr/>
          <a:lstStyle>
            <a:lvl1pPr>
              <a:defRPr sz="1000" b="1">
                <a:solidFill>
                  <a:schemeClr val="tx1">
                    <a:lumMod val="50000"/>
                    <a:lumOff val="50000"/>
                  </a:schemeClr>
                </a:solidFill>
                <a:latin typeface="Arial"/>
                <a:cs typeface="Arial"/>
              </a:defRPr>
            </a:lvl1pPr>
          </a:lstStyle>
          <a:p>
            <a:r>
              <a:rPr lang="en-US" dirty="0"/>
              <a:t>Reference </a:t>
            </a:r>
          </a:p>
        </p:txBody>
      </p:sp>
      <p:pic>
        <p:nvPicPr>
          <p:cNvPr id="9" name="Picture 8" descr="UW TASP_LogoExploration_RGB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9751" y="6339195"/>
            <a:ext cx="1460040" cy="438012"/>
          </a:xfrm>
          <a:prstGeom prst="rect">
            <a:avLst/>
          </a:prstGeom>
        </p:spPr>
      </p:pic>
      <p:sp>
        <p:nvSpPr>
          <p:cNvPr id="10"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a:t>Text Slide: click to add title</a:t>
            </a:r>
          </a:p>
        </p:txBody>
      </p:sp>
    </p:spTree>
    <p:extLst>
      <p:ext uri="{BB962C8B-B14F-4D97-AF65-F5344CB8AC3E}">
        <p14:creationId xmlns:p14="http://schemas.microsoft.com/office/powerpoint/2010/main" val="1906285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00200"/>
            <a:ext cx="8229600" cy="4525963"/>
          </a:xfrm>
          <a:prstGeom prst="rect">
            <a:avLst/>
          </a:prstGeo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8040202" cy="365125"/>
          </a:xfrm>
          <a:prstGeom prst="rect">
            <a:avLst/>
          </a:prstGeom>
        </p:spPr>
        <p:txBody>
          <a:bodyPr/>
          <a:lstStyle>
            <a:lvl1pPr>
              <a:defRPr sz="1000" b="1">
                <a:solidFill>
                  <a:schemeClr val="tx1">
                    <a:lumMod val="50000"/>
                    <a:lumOff val="50000"/>
                  </a:schemeClr>
                </a:solidFill>
                <a:latin typeface="Arial"/>
                <a:cs typeface="Arial"/>
              </a:defRPr>
            </a:lvl1pPr>
          </a:lstStyle>
          <a:p>
            <a:r>
              <a:rPr lang="en-US" dirty="0"/>
              <a:t>Reference </a:t>
            </a:r>
          </a:p>
        </p:txBody>
      </p:sp>
      <p:pic>
        <p:nvPicPr>
          <p:cNvPr id="5" name="Picture 4" descr="UW TASP_LogoExploration_RGB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9751" y="6339195"/>
            <a:ext cx="1460040" cy="438012"/>
          </a:xfrm>
          <a:prstGeom prst="rect">
            <a:avLst/>
          </a:prstGeom>
        </p:spPr>
      </p:pic>
      <p:sp>
        <p:nvSpPr>
          <p:cNvPr id="6"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a:t>Text Slide: click to add title</a:t>
            </a:r>
          </a:p>
        </p:txBody>
      </p:sp>
    </p:spTree>
    <p:extLst>
      <p:ext uri="{BB962C8B-B14F-4D97-AF65-F5344CB8AC3E}">
        <p14:creationId xmlns:p14="http://schemas.microsoft.com/office/powerpoint/2010/main" val="217614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UW TASP_LogoExploration_RGB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9751" y="6339195"/>
            <a:ext cx="1460040" cy="438012"/>
          </a:xfrm>
          <a:prstGeom prst="rect">
            <a:avLst/>
          </a:prstGeom>
        </p:spPr>
      </p:pic>
      <p:sp>
        <p:nvSpPr>
          <p:cNvPr id="11" name="Date Placeholder 3"/>
          <p:cNvSpPr>
            <a:spLocks noGrp="1"/>
          </p:cNvSpPr>
          <p:nvPr>
            <p:ph type="dt" sz="half" idx="10"/>
          </p:nvPr>
        </p:nvSpPr>
        <p:spPr>
          <a:xfrm>
            <a:off x="457200" y="6356350"/>
            <a:ext cx="8040202" cy="365125"/>
          </a:xfrm>
          <a:prstGeom prst="rect">
            <a:avLst/>
          </a:prstGeom>
        </p:spPr>
        <p:txBody>
          <a:bodyPr/>
          <a:lstStyle>
            <a:lvl1pPr>
              <a:defRPr sz="1000" b="1">
                <a:solidFill>
                  <a:schemeClr val="tx1">
                    <a:lumMod val="50000"/>
                    <a:lumOff val="50000"/>
                  </a:schemeClr>
                </a:solidFill>
                <a:latin typeface="Arial"/>
                <a:cs typeface="Arial"/>
              </a:defRPr>
            </a:lvl1pPr>
          </a:lstStyle>
          <a:p>
            <a:r>
              <a:rPr lang="en-US" dirty="0"/>
              <a:t>Reference </a:t>
            </a:r>
          </a:p>
        </p:txBody>
      </p:sp>
      <p:sp>
        <p:nvSpPr>
          <p:cNvPr id="1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a:t>Text Slide: click to add title</a:t>
            </a:r>
          </a:p>
        </p:txBody>
      </p:sp>
    </p:spTree>
    <p:extLst>
      <p:ext uri="{BB962C8B-B14F-4D97-AF65-F5344CB8AC3E}">
        <p14:creationId xmlns:p14="http://schemas.microsoft.com/office/powerpoint/2010/main" val="1398648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227148" y="1645217"/>
            <a:ext cx="8671798" cy="42810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7" name="Picture 6" descr="UW TASP_LogoExploration_RGB_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9751" y="6339195"/>
            <a:ext cx="1460040" cy="438012"/>
          </a:xfrm>
          <a:prstGeom prst="rect">
            <a:avLst/>
          </a:prstGeom>
        </p:spPr>
      </p:pic>
      <p:sp>
        <p:nvSpPr>
          <p:cNvPr id="8" name="Date Placeholder 3"/>
          <p:cNvSpPr>
            <a:spLocks noGrp="1"/>
          </p:cNvSpPr>
          <p:nvPr>
            <p:ph type="dt" sz="half" idx="10"/>
          </p:nvPr>
        </p:nvSpPr>
        <p:spPr>
          <a:xfrm>
            <a:off x="457200" y="6356350"/>
            <a:ext cx="8040202" cy="365125"/>
          </a:xfrm>
          <a:prstGeom prst="rect">
            <a:avLst/>
          </a:prstGeom>
        </p:spPr>
        <p:txBody>
          <a:bodyPr/>
          <a:lstStyle>
            <a:lvl1pPr>
              <a:defRPr sz="1000" b="1">
                <a:solidFill>
                  <a:schemeClr val="tx1">
                    <a:lumMod val="50000"/>
                    <a:lumOff val="50000"/>
                  </a:schemeClr>
                </a:solidFill>
                <a:latin typeface="Arial"/>
                <a:cs typeface="Arial"/>
              </a:defRPr>
            </a:lvl1pPr>
          </a:lstStyle>
          <a:p>
            <a:r>
              <a:rPr lang="en-US" dirty="0"/>
              <a:t>Reference </a:t>
            </a:r>
          </a:p>
        </p:txBody>
      </p:sp>
      <p:sp>
        <p:nvSpPr>
          <p:cNvPr id="9"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a:t>Text Slide: click to add title</a:t>
            </a:r>
          </a:p>
        </p:txBody>
      </p:sp>
    </p:spTree>
    <p:extLst>
      <p:ext uri="{BB962C8B-B14F-4D97-AF65-F5344CB8AC3E}">
        <p14:creationId xmlns:p14="http://schemas.microsoft.com/office/powerpoint/2010/main" val="492523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en">
    <p:spTree>
      <p:nvGrpSpPr>
        <p:cNvPr id="1" name=""/>
        <p:cNvGrpSpPr/>
        <p:nvPr/>
      </p:nvGrpSpPr>
      <p:grpSpPr>
        <a:xfrm>
          <a:off x="0" y="0"/>
          <a:ext cx="0" cy="0"/>
          <a:chOff x="0" y="0"/>
          <a:chExt cx="0" cy="0"/>
        </a:xfrm>
      </p:grpSpPr>
      <p:pic>
        <p:nvPicPr>
          <p:cNvPr id="12" name="Picture 11" descr="background.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invGray">
          <a:xfrm>
            <a:off x="-1" y="-76200"/>
            <a:ext cx="9162289" cy="6934200"/>
          </a:xfrm>
          <a:prstGeom prst="rect">
            <a:avLst/>
          </a:prstGeom>
          <a:noFill/>
          <a:ln>
            <a:noFill/>
          </a:ln>
          <a:effectLst/>
        </p:spPr>
      </p:pic>
      <p:sp>
        <p:nvSpPr>
          <p:cNvPr id="4" name="Content Placeholder 4"/>
          <p:cNvSpPr>
            <a:spLocks noGrp="1"/>
          </p:cNvSpPr>
          <p:nvPr>
            <p:ph sz="quarter" idx="13" hasCustomPrompt="1"/>
          </p:nvPr>
        </p:nvSpPr>
        <p:spPr>
          <a:xfrm>
            <a:off x="304801" y="6461760"/>
            <a:ext cx="7772400" cy="320040"/>
          </a:xfrm>
          <a:prstGeom prst="rect">
            <a:avLst/>
          </a:prstGeom>
        </p:spPr>
        <p:txBody>
          <a:bodyPr vert="horz" anchor="ctr"/>
          <a:lstStyle>
            <a:lvl1pPr marL="0" indent="0">
              <a:buNone/>
              <a:defRPr sz="1400" b="1">
                <a:solidFill>
                  <a:srgbClr val="FFFFFF"/>
                </a:solidFill>
                <a:latin typeface="Arial"/>
                <a:cs typeface="Arial"/>
              </a:defRPr>
            </a:lvl1pPr>
          </a:lstStyle>
          <a:p>
            <a:pPr lvl="0"/>
            <a:r>
              <a:rPr lang="en-US" dirty="0"/>
              <a:t>Click to Add Source</a:t>
            </a:r>
          </a:p>
        </p:txBody>
      </p:sp>
      <p:pic>
        <p:nvPicPr>
          <p:cNvPr id="7" name="Picture 6" descr="UW TASP_LogoExploration_RGB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16468" y="6381750"/>
            <a:ext cx="1474610" cy="442383"/>
          </a:xfrm>
          <a:prstGeom prst="rect">
            <a:avLst/>
          </a:prstGeom>
        </p:spPr>
      </p:pic>
    </p:spTree>
    <p:extLst>
      <p:ext uri="{BB962C8B-B14F-4D97-AF65-F5344CB8AC3E}">
        <p14:creationId xmlns:p14="http://schemas.microsoft.com/office/powerpoint/2010/main" val="228912405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1277112"/>
          </a:xfrm>
          <a:prstGeom prst="rect">
            <a:avLst/>
          </a:prstGeom>
        </p:spPr>
      </p:pic>
      <p:sp>
        <p:nvSpPr>
          <p:cNvPr id="11" name="Text Placeholder 19"/>
          <p:cNvSpPr>
            <a:spLocks/>
          </p:cNvSpPr>
          <p:nvPr/>
        </p:nvSpPr>
        <p:spPr bwMode="invGray">
          <a:xfrm>
            <a:off x="-1" y="-12701"/>
            <a:ext cx="9162288" cy="316990"/>
          </a:xfrm>
          <a:prstGeom prst="rect">
            <a:avLst/>
          </a:prstGeom>
          <a:solidFill>
            <a:srgbClr val="001D48"/>
          </a:solidFill>
          <a:ln w="9525">
            <a:noFill/>
            <a:miter lim="800000"/>
            <a:headEnd/>
            <a:tailEnd/>
          </a:ln>
        </p:spPr>
        <p:txBody>
          <a:bodyPr anchor="ctr">
            <a:prstTxWarp prst="textNoShape">
              <a:avLst/>
            </a:prstTxWarp>
          </a:bodyPr>
          <a:lstStyle/>
          <a:p>
            <a:pPr marL="342900" indent="-342900" defTabSz="457200">
              <a:lnSpc>
                <a:spcPct val="60000"/>
              </a:lnSpc>
              <a:buClr>
                <a:srgbClr val="7592A4"/>
              </a:buClr>
              <a:buFont typeface="Arial" pitchFamily="-110" charset="0"/>
              <a:buNone/>
            </a:pPr>
            <a:endParaRPr lang="en-US" sz="1400" dirty="0">
              <a:solidFill>
                <a:schemeClr val="bg1"/>
              </a:solidFill>
              <a:latin typeface="Arial" pitchFamily="-110" charset="0"/>
              <a:ea typeface="ＭＳ Ｐゴシック" pitchFamily="-110" charset="-128"/>
              <a:cs typeface="ＭＳ Ｐゴシック" pitchFamily="-110" charset="-128"/>
            </a:endParaRPr>
          </a:p>
        </p:txBody>
      </p:sp>
      <p:cxnSp>
        <p:nvCxnSpPr>
          <p:cNvPr id="12" name="Straight Connector 11"/>
          <p:cNvCxnSpPr/>
          <p:nvPr/>
        </p:nvCxnSpPr>
        <p:spPr>
          <a:xfrm>
            <a:off x="1" y="1282700"/>
            <a:ext cx="9158733" cy="1588"/>
          </a:xfrm>
          <a:prstGeom prst="line">
            <a:avLst/>
          </a:prstGeom>
          <a:ln w="25400" cap="flat" cmpd="sng" algn="ctr">
            <a:solidFill>
              <a:srgbClr val="81AE2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323850" y="304800"/>
            <a:ext cx="8515350" cy="990600"/>
          </a:xfrm>
          <a:prstGeom prst="rect">
            <a:avLst/>
          </a:prstGeom>
        </p:spPr>
        <p:txBody>
          <a:bodyPr anchor="ctr" anchorCtr="0">
            <a:normAutofit/>
          </a:bodyPr>
          <a:lstStyle>
            <a:lvl1pPr>
              <a:defRPr sz="2800" baseline="0">
                <a:solidFill>
                  <a:schemeClr val="bg1"/>
                </a:solidFill>
              </a:defRPr>
            </a:lvl1pPr>
          </a:lstStyle>
          <a:p>
            <a:r>
              <a:rPr lang="en-US" dirty="0"/>
              <a:t>Text Slide: click to add title</a:t>
            </a:r>
          </a:p>
        </p:txBody>
      </p:sp>
      <p:sp>
        <p:nvSpPr>
          <p:cNvPr id="3" name="Text Placeholder 2"/>
          <p:cNvSpPr>
            <a:spLocks noGrp="1"/>
          </p:cNvSpPr>
          <p:nvPr>
            <p:ph type="body" idx="1" hasCustomPrompt="1"/>
          </p:nvPr>
        </p:nvSpPr>
        <p:spPr>
          <a:xfrm>
            <a:off x="323850" y="-9525"/>
            <a:ext cx="8515350" cy="304800"/>
          </a:xfrm>
          <a:prstGeom prst="rect">
            <a:avLst/>
          </a:prstGeom>
        </p:spPr>
        <p:txBody>
          <a:bodyPr anchor="b">
            <a:normAutofit/>
          </a:bodyPr>
          <a:lstStyle>
            <a:lvl1pPr marL="0" indent="0">
              <a:buNone/>
              <a:defRPr sz="1200" b="0" baseline="0">
                <a:solidFill>
                  <a:srgbClr val="81AE2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SECTION TOPIC (OPTIONAL)</a:t>
            </a:r>
          </a:p>
        </p:txBody>
      </p:sp>
      <p:sp>
        <p:nvSpPr>
          <p:cNvPr id="4" name="Content Placeholder 3"/>
          <p:cNvSpPr>
            <a:spLocks noGrp="1"/>
          </p:cNvSpPr>
          <p:nvPr>
            <p:ph sz="half" idx="2" hasCustomPrompt="1"/>
          </p:nvPr>
        </p:nvSpPr>
        <p:spPr>
          <a:xfrm>
            <a:off x="323850" y="1447800"/>
            <a:ext cx="8515350" cy="4648200"/>
          </a:xfrm>
          <a:prstGeom prst="rect">
            <a:avLst/>
          </a:prstGeom>
        </p:spPr>
        <p:txBody>
          <a:bodyPr anchor="t" anchorCtr="0">
            <a:normAutofit/>
          </a:bodyPr>
          <a:lstStyle>
            <a:lvl1pPr marL="228600" indent="-228600">
              <a:buClr>
                <a:schemeClr val="tx2"/>
              </a:buClr>
              <a:defRPr sz="2400">
                <a:solidFill>
                  <a:srgbClr val="000000"/>
                </a:solidFill>
              </a:defRPr>
            </a:lvl1pPr>
            <a:lvl2pPr marL="400050" indent="-171450">
              <a:buClr>
                <a:schemeClr val="tx2"/>
              </a:buClr>
              <a:buFont typeface="Arial" pitchFamily="34" charset="0"/>
              <a:buChar char="-"/>
              <a:defRPr sz="2000">
                <a:solidFill>
                  <a:srgbClr val="000000"/>
                </a:solidFill>
              </a:defRPr>
            </a:lvl2pPr>
            <a:lvl3pPr>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en-US" dirty="0"/>
              <a:t>Click to edit first level text</a:t>
            </a:r>
          </a:p>
          <a:p>
            <a:pPr lvl="1"/>
            <a:r>
              <a:rPr lang="en-US" dirty="0"/>
              <a:t>Second level</a:t>
            </a:r>
          </a:p>
          <a:p>
            <a:pPr lvl="2"/>
            <a:r>
              <a:rPr lang="en-US" dirty="0"/>
              <a:t>Third level</a:t>
            </a:r>
          </a:p>
        </p:txBody>
      </p:sp>
      <p:sp>
        <p:nvSpPr>
          <p:cNvPr id="9" name="Content Placeholder 4"/>
          <p:cNvSpPr>
            <a:spLocks noGrp="1"/>
          </p:cNvSpPr>
          <p:nvPr>
            <p:ph sz="quarter" idx="13" hasCustomPrompt="1"/>
          </p:nvPr>
        </p:nvSpPr>
        <p:spPr>
          <a:xfrm>
            <a:off x="304800" y="6477000"/>
            <a:ext cx="7162800" cy="320040"/>
          </a:xfrm>
          <a:prstGeom prst="rect">
            <a:avLst/>
          </a:prstGeom>
        </p:spPr>
        <p:txBody>
          <a:bodyPr vert="horz" anchor="ctr"/>
          <a:lstStyle>
            <a:lvl1pPr marL="0" indent="0">
              <a:buNone/>
              <a:defRPr sz="1400" b="1">
                <a:solidFill>
                  <a:srgbClr val="285078"/>
                </a:solidFill>
                <a:latin typeface="Arial"/>
                <a:cs typeface="Arial"/>
              </a:defRPr>
            </a:lvl1pPr>
          </a:lstStyle>
          <a:p>
            <a:pPr lvl="0"/>
            <a:r>
              <a:rPr lang="en-US" dirty="0"/>
              <a:t>Click to Add Source</a:t>
            </a:r>
          </a:p>
        </p:txBody>
      </p:sp>
    </p:spTree>
    <p:extLst>
      <p:ext uri="{BB962C8B-B14F-4D97-AF65-F5344CB8AC3E}">
        <p14:creationId xmlns:p14="http://schemas.microsoft.com/office/powerpoint/2010/main" val="954508195"/>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jpe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cxnSp>
        <p:nvCxnSpPr>
          <p:cNvPr id="9" name="Straight Connector 8"/>
          <p:cNvCxnSpPr/>
          <p:nvPr/>
        </p:nvCxnSpPr>
        <p:spPr>
          <a:xfrm>
            <a:off x="0" y="1419533"/>
            <a:ext cx="9158733" cy="1588"/>
          </a:xfrm>
          <a:prstGeom prst="line">
            <a:avLst/>
          </a:prstGeom>
          <a:ln w="57150" cmpd="sng">
            <a:solidFill>
              <a:schemeClr val="accent4">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 name="Picture 11" descr="background.jpg"/>
          <p:cNvPicPr>
            <a:picLocks/>
          </p:cNvPicPr>
          <p:nvPr userDrawn="1"/>
        </p:nvPicPr>
        <p:blipFill>
          <a:blip r:embed="rId11" cstate="screen">
            <a:extLst>
              <a:ext uri="{28A0092B-C50C-407E-A947-70E740481C1C}">
                <a14:useLocalDpi xmlns:a14="http://schemas.microsoft.com/office/drawing/2010/main"/>
              </a:ext>
            </a:extLst>
          </a:blip>
          <a:srcRect/>
          <a:stretch>
            <a:fillRect/>
          </a:stretch>
        </p:blipFill>
        <p:spPr bwMode="invGray">
          <a:xfrm>
            <a:off x="0" y="0"/>
            <a:ext cx="9162288" cy="1417638"/>
          </a:xfrm>
          <a:prstGeom prst="rect">
            <a:avLst/>
          </a:prstGeom>
        </p:spPr>
      </p:pic>
      <p:sp>
        <p:nvSpPr>
          <p:cNvPr id="15" name="Date Placeholder 3"/>
          <p:cNvSpPr>
            <a:spLocks noGrp="1"/>
          </p:cNvSpPr>
          <p:nvPr>
            <p:ph type="dt" sz="half" idx="2"/>
          </p:nvPr>
        </p:nvSpPr>
        <p:spPr>
          <a:xfrm>
            <a:off x="457200" y="6356350"/>
            <a:ext cx="8040202" cy="365125"/>
          </a:xfrm>
          <a:prstGeom prst="rect">
            <a:avLst/>
          </a:prstGeom>
        </p:spPr>
        <p:txBody>
          <a:bodyPr/>
          <a:lstStyle>
            <a:lvl1pPr>
              <a:defRPr sz="1000" b="1">
                <a:solidFill>
                  <a:schemeClr val="tx1">
                    <a:lumMod val="50000"/>
                    <a:lumOff val="50000"/>
                  </a:schemeClr>
                </a:solidFill>
                <a:latin typeface="Arial"/>
                <a:cs typeface="Arial"/>
              </a:defRPr>
            </a:lvl1pPr>
          </a:lstStyle>
          <a:p>
            <a:r>
              <a:rPr lang="en-US" dirty="0"/>
              <a:t>Reference </a:t>
            </a:r>
          </a:p>
        </p:txBody>
      </p:sp>
    </p:spTree>
    <p:extLst>
      <p:ext uri="{BB962C8B-B14F-4D97-AF65-F5344CB8AC3E}">
        <p14:creationId xmlns:p14="http://schemas.microsoft.com/office/powerpoint/2010/main" val="2600739426"/>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50" r:id="rId4"/>
    <p:sldLayoutId id="2147483660" r:id="rId5"/>
    <p:sldLayoutId id="2147483653" r:id="rId6"/>
    <p:sldLayoutId id="2147483654" r:id="rId7"/>
    <p:sldLayoutId id="2147483662" r:id="rId8"/>
    <p:sldLayoutId id="2147483665" r:id="rId9"/>
  </p:sldLayoutIdLst>
  <p:txStyles>
    <p:titleStyle>
      <a:lvl1pPr algn="ctr" defTabSz="457200" rtl="0" eaLnBrk="1" latinLnBrk="0" hangingPunct="1">
        <a:spcBef>
          <a:spcPct val="0"/>
        </a:spcBef>
        <a:buNone/>
        <a:defRPr sz="2800" kern="1200">
          <a:solidFill>
            <a:schemeClr val="tx1"/>
          </a:solidFill>
          <a:latin typeface="Arial"/>
          <a:ea typeface="+mj-ea"/>
          <a:cs typeface="Arial"/>
        </a:defRPr>
      </a:lvl1pPr>
    </p:titleStyle>
    <p:bodyStyle>
      <a:lvl1pPr marL="342900" indent="-342900" algn="l" defTabSz="457200" rtl="0" eaLnBrk="1" latinLnBrk="0" hangingPunct="1">
        <a:spcBef>
          <a:spcPct val="20000"/>
        </a:spcBef>
        <a:buClr>
          <a:schemeClr val="accent4">
            <a:lumMod val="75000"/>
          </a:schemeClr>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chemeClr val="accent4">
            <a:lumMod val="75000"/>
          </a:schemeClr>
        </a:buClr>
        <a:buFont typeface="Arial"/>
        <a:buChar char="•"/>
        <a:defRPr sz="26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4">
            <a:lumMod val="75000"/>
          </a:schemeClr>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4">
            <a:lumMod val="75000"/>
          </a:schemeClr>
        </a:buClr>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4">
            <a:lumMod val="75000"/>
          </a:schemeClr>
        </a:buClr>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cxnSp>
        <p:nvCxnSpPr>
          <p:cNvPr id="9" name="Straight Connector 8"/>
          <p:cNvCxnSpPr/>
          <p:nvPr/>
        </p:nvCxnSpPr>
        <p:spPr>
          <a:xfrm>
            <a:off x="0" y="1419533"/>
            <a:ext cx="9158733" cy="1588"/>
          </a:xfrm>
          <a:prstGeom prst="line">
            <a:avLst/>
          </a:prstGeom>
          <a:ln w="57150" cmpd="sng">
            <a:solidFill>
              <a:schemeClr val="accent4">
                <a:lumMod val="50000"/>
              </a:schemeClr>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 name="Picture 11" descr="background.jpg"/>
          <p:cNvPicPr>
            <a:picLocks/>
          </p:cNvPicPr>
          <p:nvPr userDrawn="1"/>
        </p:nvPicPr>
        <p:blipFill>
          <a:blip r:embed="rId10" cstate="screen">
            <a:extLst>
              <a:ext uri="{28A0092B-C50C-407E-A947-70E740481C1C}">
                <a14:useLocalDpi xmlns:a14="http://schemas.microsoft.com/office/drawing/2010/main"/>
              </a:ext>
            </a:extLst>
          </a:blip>
          <a:srcRect/>
          <a:stretch>
            <a:fillRect/>
          </a:stretch>
        </p:blipFill>
        <p:spPr bwMode="invGray">
          <a:xfrm>
            <a:off x="0" y="0"/>
            <a:ext cx="9162288" cy="1417638"/>
          </a:xfrm>
          <a:prstGeom prst="rect">
            <a:avLst/>
          </a:prstGeom>
        </p:spPr>
      </p:pic>
      <p:sp>
        <p:nvSpPr>
          <p:cNvPr id="15" name="Date Placeholder 3"/>
          <p:cNvSpPr>
            <a:spLocks noGrp="1"/>
          </p:cNvSpPr>
          <p:nvPr>
            <p:ph type="dt" sz="half" idx="2"/>
          </p:nvPr>
        </p:nvSpPr>
        <p:spPr>
          <a:xfrm>
            <a:off x="457200" y="6356350"/>
            <a:ext cx="8040202" cy="365125"/>
          </a:xfrm>
          <a:prstGeom prst="rect">
            <a:avLst/>
          </a:prstGeom>
        </p:spPr>
        <p:txBody>
          <a:bodyPr/>
          <a:lstStyle>
            <a:lvl1pPr>
              <a:defRPr sz="1000" b="1">
                <a:solidFill>
                  <a:schemeClr val="tx1">
                    <a:lumMod val="50000"/>
                    <a:lumOff val="50000"/>
                  </a:schemeClr>
                </a:solidFill>
                <a:latin typeface="Arial"/>
                <a:cs typeface="Arial"/>
              </a:defRPr>
            </a:lvl1pPr>
          </a:lstStyle>
          <a:p>
            <a:r>
              <a:rPr lang="en-US" dirty="0">
                <a:solidFill>
                  <a:prstClr val="black">
                    <a:lumMod val="50000"/>
                    <a:lumOff val="50000"/>
                  </a:prstClr>
                </a:solidFill>
              </a:rPr>
              <a:t>Reference </a:t>
            </a:r>
          </a:p>
        </p:txBody>
      </p:sp>
    </p:spTree>
    <p:extLst>
      <p:ext uri="{BB962C8B-B14F-4D97-AF65-F5344CB8AC3E}">
        <p14:creationId xmlns:p14="http://schemas.microsoft.com/office/powerpoint/2010/main" val="70271864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txStyles>
    <p:titleStyle>
      <a:lvl1pPr algn="ctr" defTabSz="457200" rtl="0" eaLnBrk="1" latinLnBrk="0" hangingPunct="1">
        <a:spcBef>
          <a:spcPct val="0"/>
        </a:spcBef>
        <a:buNone/>
        <a:defRPr sz="2800" kern="1200">
          <a:solidFill>
            <a:schemeClr val="tx1"/>
          </a:solidFill>
          <a:latin typeface="Arial"/>
          <a:ea typeface="+mj-ea"/>
          <a:cs typeface="Arial"/>
        </a:defRPr>
      </a:lvl1pPr>
    </p:titleStyle>
    <p:bodyStyle>
      <a:lvl1pPr marL="342900" indent="-342900" algn="l" defTabSz="457200" rtl="0" eaLnBrk="1" latinLnBrk="0" hangingPunct="1">
        <a:spcBef>
          <a:spcPct val="20000"/>
        </a:spcBef>
        <a:buClr>
          <a:schemeClr val="accent4">
            <a:lumMod val="75000"/>
          </a:schemeClr>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chemeClr val="accent4">
            <a:lumMod val="75000"/>
          </a:schemeClr>
        </a:buClr>
        <a:buFont typeface="Arial"/>
        <a:buChar char="•"/>
        <a:defRPr sz="2600" kern="1200">
          <a:solidFill>
            <a:schemeClr val="tx1"/>
          </a:solidFill>
          <a:latin typeface="Arial"/>
          <a:ea typeface="+mn-ea"/>
          <a:cs typeface="Arial"/>
        </a:defRPr>
      </a:lvl2pPr>
      <a:lvl3pPr marL="1143000" indent="-228600" algn="l" defTabSz="457200" rtl="0" eaLnBrk="1" latinLnBrk="0" hangingPunct="1">
        <a:spcBef>
          <a:spcPct val="20000"/>
        </a:spcBef>
        <a:buClr>
          <a:schemeClr val="accent4">
            <a:lumMod val="75000"/>
          </a:schemeClr>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Clr>
          <a:schemeClr val="accent4">
            <a:lumMod val="75000"/>
          </a:schemeClr>
        </a:buClr>
        <a:buFont typeface="Arial"/>
        <a:buChar char="•"/>
        <a:defRPr sz="2200" kern="1200">
          <a:solidFill>
            <a:schemeClr val="tx1"/>
          </a:solidFill>
          <a:latin typeface="Arial"/>
          <a:ea typeface="+mn-ea"/>
          <a:cs typeface="Arial"/>
        </a:defRPr>
      </a:lvl4pPr>
      <a:lvl5pPr marL="2057400" indent="-228600" algn="l" defTabSz="457200" rtl="0" eaLnBrk="1" latinLnBrk="0" hangingPunct="1">
        <a:spcBef>
          <a:spcPct val="20000"/>
        </a:spcBef>
        <a:buClr>
          <a:schemeClr val="accent4">
            <a:lumMod val="75000"/>
          </a:schemeClr>
        </a:buClr>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P&amp;T: </a:t>
            </a:r>
            <a:r>
              <a:rPr lang="en-US" sz="4400" i="1" dirty="0"/>
              <a:t>Good, Bad, or Ugly?</a:t>
            </a:r>
          </a:p>
        </p:txBody>
      </p:sp>
      <p:sp>
        <p:nvSpPr>
          <p:cNvPr id="3" name="Subtitle 2"/>
          <p:cNvSpPr>
            <a:spLocks noGrp="1"/>
          </p:cNvSpPr>
          <p:nvPr>
            <p:ph type="subTitle" idx="1"/>
          </p:nvPr>
        </p:nvSpPr>
        <p:spPr>
          <a:xfrm>
            <a:off x="476250" y="3423300"/>
            <a:ext cx="8314943" cy="1333499"/>
          </a:xfrm>
        </p:spPr>
        <p:txBody>
          <a:bodyPr/>
          <a:lstStyle/>
          <a:p>
            <a:r>
              <a:rPr lang="en-US" dirty="0"/>
              <a:t>Rupali Jain, PharmD</a:t>
            </a:r>
          </a:p>
          <a:p>
            <a:r>
              <a:rPr lang="en-US" dirty="0"/>
              <a:t>Paul Pottinger, MD, FIDSA</a:t>
            </a:r>
          </a:p>
          <a:p>
            <a:r>
              <a:rPr lang="en-US" dirty="0"/>
              <a:t>Associate Professor </a:t>
            </a:r>
          </a:p>
          <a:p>
            <a:r>
              <a:rPr lang="en-US" dirty="0"/>
              <a:t>UW Medical Center</a:t>
            </a:r>
          </a:p>
        </p:txBody>
      </p:sp>
      <p:sp>
        <p:nvSpPr>
          <p:cNvPr id="4" name="Text Placeholder 3"/>
          <p:cNvSpPr>
            <a:spLocks noGrp="1"/>
          </p:cNvSpPr>
          <p:nvPr>
            <p:ph type="body" idx="2"/>
          </p:nvPr>
        </p:nvSpPr>
        <p:spPr>
          <a:xfrm>
            <a:off x="476250" y="4799133"/>
            <a:ext cx="8314943" cy="728469"/>
          </a:xfrm>
        </p:spPr>
        <p:txBody>
          <a:bodyPr/>
          <a:lstStyle/>
          <a:p>
            <a:endParaRPr lang="en-US" dirty="0"/>
          </a:p>
        </p:txBody>
      </p:sp>
    </p:spTree>
    <p:extLst>
      <p:ext uri="{BB962C8B-B14F-4D97-AF65-F5344CB8AC3E}">
        <p14:creationId xmlns:p14="http://schemas.microsoft.com/office/powerpoint/2010/main" val="381445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p:cNvSpPr txBox="1">
            <a:spLocks/>
          </p:cNvSpPr>
          <p:nvPr/>
        </p:nvSpPr>
        <p:spPr>
          <a:xfrm>
            <a:off x="7741158" y="6492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743289B-9CFF-465E-B2DE-D69DFE5DF4B2}" type="slidenum">
              <a:rPr lang="en-US" smtClean="0">
                <a:solidFill>
                  <a:prstClr val="black">
                    <a:tint val="75000"/>
                  </a:prstClr>
                </a:solidFill>
                <a:latin typeface="Calibri"/>
              </a:rPr>
              <a:pPr algn="ctr"/>
              <a:t>10</a:t>
            </a:fld>
            <a:endParaRPr lang="en-US" dirty="0">
              <a:solidFill>
                <a:prstClr val="black">
                  <a:tint val="75000"/>
                </a:prstClr>
              </a:solidFill>
              <a:latin typeface="Calibri"/>
            </a:endParaRPr>
          </a:p>
        </p:txBody>
      </p:sp>
      <p:sp>
        <p:nvSpPr>
          <p:cNvPr id="7" name="TextBox 6"/>
          <p:cNvSpPr txBox="1"/>
          <p:nvPr/>
        </p:nvSpPr>
        <p:spPr>
          <a:xfrm>
            <a:off x="274320" y="1551310"/>
            <a:ext cx="4577655" cy="461665"/>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P&amp;T: </a:t>
            </a:r>
            <a:r>
              <a:rPr lang="en-US" sz="2400" b="1" i="1" spc="110" dirty="0">
                <a:solidFill>
                  <a:prstClr val="black"/>
                </a:solidFill>
                <a:latin typeface="Arial"/>
                <a:ea typeface="Adobe Gothic Std B" pitchFamily="34" charset="-128"/>
                <a:cs typeface="Arial"/>
              </a:rPr>
              <a:t>“What is it good for?”</a:t>
            </a:r>
            <a:endParaRPr lang="en-US" sz="2000" b="1" i="1" spc="110" dirty="0">
              <a:solidFill>
                <a:prstClr val="black"/>
              </a:solidFill>
              <a:latin typeface="Arial"/>
              <a:ea typeface="Adobe Gothic Std B" pitchFamily="34" charset="-128"/>
              <a:cs typeface="Arial"/>
            </a:endParaRPr>
          </a:p>
        </p:txBody>
      </p:sp>
      <p:pic>
        <p:nvPicPr>
          <p:cNvPr id="4" name="Picture 3" descr="Dalbavanc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827" y="1503805"/>
            <a:ext cx="2347595" cy="1866296"/>
          </a:xfrm>
          <a:prstGeom prst="rect">
            <a:avLst/>
          </a:prstGeom>
        </p:spPr>
      </p:pic>
      <p:pic>
        <p:nvPicPr>
          <p:cNvPr id="3" name="Picture 2" descr="Screenshot 2017-04-15 12.19.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34" y="2073672"/>
            <a:ext cx="3640998" cy="4714824"/>
          </a:xfrm>
          <a:prstGeom prst="rect">
            <a:avLst/>
          </a:prstGeom>
          <a:ln>
            <a:noFill/>
          </a:ln>
          <a:effectLst>
            <a:outerShdw blurRad="292100" dist="139700" dir="2700000" algn="tl" rotWithShape="0">
              <a:srgbClr val="333333">
                <a:alpha val="65000"/>
              </a:srgbClr>
            </a:outerShdw>
          </a:effectLst>
        </p:spPr>
      </p:pic>
      <p:pic>
        <p:nvPicPr>
          <p:cNvPr id="5" name="Picture 4" descr="Screenshot 2017-04-15 12.21.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022" y="2073672"/>
            <a:ext cx="3646953" cy="4714824"/>
          </a:xfrm>
          <a:prstGeom prst="rect">
            <a:avLst/>
          </a:prstGeom>
          <a:ln>
            <a:noFill/>
          </a:ln>
          <a:effectLst>
            <a:outerShdw blurRad="292100" dist="139700" dir="2700000" algn="tl" rotWithShape="0">
              <a:srgbClr val="333333">
                <a:alpha val="65000"/>
              </a:srgbClr>
            </a:outerShdw>
          </a:effectLst>
        </p:spPr>
      </p:pic>
      <p:pic>
        <p:nvPicPr>
          <p:cNvPr id="6" name="Picture 5" descr="Screenshot 2017-04-15 12.22.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4292" y="2073672"/>
            <a:ext cx="3635988" cy="4703363"/>
          </a:xfrm>
          <a:prstGeom prst="rect">
            <a:avLst/>
          </a:prstGeom>
          <a:ln>
            <a:noFill/>
          </a:ln>
          <a:effectLst>
            <a:outerShdw blurRad="292100" dist="139700" dir="2700000" algn="tl" rotWithShape="0">
              <a:srgbClr val="333333">
                <a:alpha val="65000"/>
              </a:srgbClr>
            </a:outerShdw>
          </a:effectLst>
        </p:spPr>
      </p:pic>
      <p:pic>
        <p:nvPicPr>
          <p:cNvPr id="9" name="Picture 8" descr="Screenshot 2017-04-15 12.23.0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9868" y="2085133"/>
            <a:ext cx="3639460" cy="4713968"/>
          </a:xfrm>
          <a:prstGeom prst="rect">
            <a:avLst/>
          </a:prstGeom>
          <a:ln>
            <a:noFill/>
          </a:ln>
          <a:effectLst>
            <a:outerShdw blurRad="292100" dist="139700" dir="2700000" algn="tl" rotWithShape="0">
              <a:srgbClr val="333333">
                <a:alpha val="65000"/>
              </a:srgbClr>
            </a:outerShdw>
          </a:effectLst>
        </p:spPr>
      </p:pic>
      <p:pic>
        <p:nvPicPr>
          <p:cNvPr id="10" name="Picture 9" descr="Screenshot 2017-04-15 12.24.2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0462" y="2080473"/>
            <a:ext cx="3640462" cy="4708024"/>
          </a:xfrm>
          <a:prstGeom prst="rect">
            <a:avLst/>
          </a:prstGeom>
          <a:ln>
            <a:noFill/>
          </a:ln>
          <a:effectLst>
            <a:outerShdw blurRad="292100" dist="139700" dir="2700000" algn="tl" rotWithShape="0">
              <a:srgbClr val="333333">
                <a:alpha val="65000"/>
              </a:srgbClr>
            </a:outerShdw>
          </a:effectLst>
        </p:spPr>
      </p:pic>
      <p:sp>
        <p:nvSpPr>
          <p:cNvPr id="2" name="Cloud 1"/>
          <p:cNvSpPr/>
          <p:nvPr/>
        </p:nvSpPr>
        <p:spPr>
          <a:xfrm>
            <a:off x="-2411447" y="-700178"/>
            <a:ext cx="10554924" cy="55477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marL="1372870" lvl="2">
              <a:spcAft>
                <a:spcPts val="600"/>
              </a:spcAft>
            </a:pPr>
            <a:r>
              <a:rPr lang="en-US" sz="3200" u="sng" dirty="0">
                <a:solidFill>
                  <a:prstClr val="black"/>
                </a:solidFill>
                <a:latin typeface="Arial"/>
                <a:cs typeface="Arial"/>
              </a:rPr>
              <a:t>Used 36 times</a:t>
            </a:r>
            <a:endParaRPr lang="en-US"/>
          </a:p>
          <a:p>
            <a:pPr marL="1830070" lvl="2" indent="-457200">
              <a:spcAft>
                <a:spcPts val="600"/>
              </a:spcAft>
              <a:buFont typeface="Arial"/>
              <a:buChar char="•"/>
            </a:pPr>
            <a:r>
              <a:rPr lang="en-US" sz="3200" dirty="0">
                <a:solidFill>
                  <a:prstClr val="black"/>
                </a:solidFill>
                <a:latin typeface="Arial"/>
                <a:cs typeface="Arial"/>
              </a:rPr>
              <a:t>$ 105,000</a:t>
            </a:r>
          </a:p>
          <a:p>
            <a:pPr marL="1830070" lvl="2" indent="-457200">
              <a:spcAft>
                <a:spcPts val="600"/>
              </a:spcAft>
              <a:buFont typeface="Arial"/>
              <a:buChar char="•"/>
            </a:pPr>
            <a:r>
              <a:rPr lang="en-US" sz="3200">
                <a:latin typeface="Arial"/>
                <a:cs typeface="Arial"/>
              </a:rPr>
              <a:t>75% outside guidelines</a:t>
            </a:r>
          </a:p>
          <a:p>
            <a:pPr marL="1830070" lvl="2" indent="-457200">
              <a:spcAft>
                <a:spcPts val="600"/>
              </a:spcAft>
              <a:buFont typeface="Arial"/>
              <a:buChar char="•"/>
            </a:pPr>
            <a:r>
              <a:rPr lang="en-US" sz="3200" dirty="0">
                <a:solidFill>
                  <a:prstClr val="black"/>
                </a:solidFill>
                <a:latin typeface="Arial"/>
                <a:cs typeface="Arial"/>
              </a:rPr>
              <a:t>ID always involved</a:t>
            </a:r>
          </a:p>
          <a:p>
            <a:pPr marL="1830070" lvl="2" indent="-457200">
              <a:spcAft>
                <a:spcPts val="600"/>
              </a:spcAft>
              <a:buFont typeface="Arial"/>
              <a:buChar char="•"/>
            </a:pPr>
            <a:r>
              <a:rPr lang="en-US" sz="3200" dirty="0">
                <a:solidFill>
                  <a:prstClr val="black"/>
                </a:solidFill>
                <a:latin typeface="Arial"/>
                <a:cs typeface="Arial"/>
              </a:rPr>
              <a:t>12% readmission rate</a:t>
            </a:r>
          </a:p>
          <a:p>
            <a:pPr marL="1830070" lvl="2" indent="-457200">
              <a:spcAft>
                <a:spcPts val="600"/>
              </a:spcAft>
              <a:buFont typeface="Arial"/>
              <a:buChar char="•"/>
            </a:pPr>
            <a:r>
              <a:rPr lang="en-US" sz="3200" dirty="0">
                <a:solidFill>
                  <a:prstClr val="black"/>
                </a:solidFill>
                <a:latin typeface="Arial"/>
                <a:cs typeface="Arial"/>
              </a:rPr>
              <a:t>Remains on formulary</a:t>
            </a:r>
          </a:p>
        </p:txBody>
      </p:sp>
    </p:spTree>
    <p:extLst>
      <p:ext uri="{BB962C8B-B14F-4D97-AF65-F5344CB8AC3E}">
        <p14:creationId xmlns:p14="http://schemas.microsoft.com/office/powerpoint/2010/main" val="55327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par>
                          <p:cTn id="12" fill="hold">
                            <p:stCondLst>
                              <p:cond delay="1000"/>
                            </p:stCondLst>
                            <p:childTnLst>
                              <p:par>
                                <p:cTn id="13" presetID="18" presetClass="entr" presetSubtype="3"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upRight)">
                                      <p:cBhvr>
                                        <p:cTn id="15" dur="500"/>
                                        <p:tgtEl>
                                          <p:spTgt spid="6"/>
                                        </p:tgtEl>
                                      </p:cBhvr>
                                    </p:animEffect>
                                  </p:childTnLst>
                                </p:cTn>
                              </p:par>
                            </p:childTnLst>
                          </p:cTn>
                        </p:par>
                        <p:par>
                          <p:cTn id="16" fill="hold">
                            <p:stCondLst>
                              <p:cond delay="1500"/>
                            </p:stCondLst>
                            <p:childTnLst>
                              <p:par>
                                <p:cTn id="17" presetID="18" presetClass="entr" presetSubtype="3"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upRight)">
                                      <p:cBhvr>
                                        <p:cTn id="19" dur="500"/>
                                        <p:tgtEl>
                                          <p:spTgt spid="9"/>
                                        </p:tgtEl>
                                      </p:cBhvr>
                                    </p:animEffect>
                                  </p:childTnLst>
                                </p:cTn>
                              </p:par>
                            </p:childTnLst>
                          </p:cTn>
                        </p:par>
                        <p:par>
                          <p:cTn id="20" fill="hold">
                            <p:stCondLst>
                              <p:cond delay="2000"/>
                            </p:stCondLst>
                            <p:childTnLst>
                              <p:par>
                                <p:cTn id="21" presetID="18" presetClass="entr" presetSubtype="3"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strips(upRigh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4320" y="2340139"/>
            <a:ext cx="8643716" cy="3954929"/>
          </a:xfrm>
          <a:prstGeom prst="rect">
            <a:avLst/>
          </a:prstGeom>
          <a:noFill/>
        </p:spPr>
        <p:txBody>
          <a:bodyPr wrap="square" rtlCol="0">
            <a:spAutoFit/>
          </a:bodyPr>
          <a:lstStyle/>
          <a:p>
            <a:pPr>
              <a:spcAft>
                <a:spcPts val="600"/>
              </a:spcAft>
            </a:pPr>
            <a:r>
              <a:rPr lang="en-US" sz="2400" u="sng" dirty="0">
                <a:solidFill>
                  <a:prstClr val="black"/>
                </a:solidFill>
                <a:latin typeface="Arial"/>
                <a:cs typeface="Arial"/>
              </a:rPr>
              <a:t>Pharmacy &amp; Therapeutics</a:t>
            </a:r>
            <a:endParaRPr lang="en-US" sz="2400" dirty="0">
              <a:solidFill>
                <a:prstClr val="black"/>
              </a:solidFill>
              <a:latin typeface="Arial"/>
              <a:cs typeface="Arial"/>
            </a:endParaRPr>
          </a:p>
          <a:p>
            <a:pPr marL="801688" indent="-342900">
              <a:spcAft>
                <a:spcPts val="600"/>
              </a:spcAft>
              <a:buFont typeface="Wingdings" charset="2"/>
              <a:buChar char="ü"/>
            </a:pPr>
            <a:r>
              <a:rPr lang="en-US" sz="2400" dirty="0">
                <a:solidFill>
                  <a:prstClr val="black"/>
                </a:solidFill>
                <a:latin typeface="Arial"/>
                <a:cs typeface="Arial"/>
              </a:rPr>
              <a:t>Which drugs to remove?</a:t>
            </a:r>
          </a:p>
          <a:p>
            <a:pPr marL="1258888" lvl="1" indent="-342900">
              <a:spcAft>
                <a:spcPts val="600"/>
              </a:spcAft>
              <a:buFont typeface="Wingdings" charset="2"/>
              <a:buChar char="Ø"/>
            </a:pPr>
            <a:r>
              <a:rPr lang="en-US" sz="2400" b="1" u="sng" dirty="0">
                <a:solidFill>
                  <a:prstClr val="black"/>
                </a:solidFill>
                <a:latin typeface="Arial"/>
                <a:cs typeface="Arial"/>
              </a:rPr>
              <a:t>Example: Caspofungin &amp; Micafungin</a:t>
            </a:r>
          </a:p>
          <a:p>
            <a:pPr marL="1716088" lvl="2" indent="-342900">
              <a:spcAft>
                <a:spcPts val="600"/>
              </a:spcAft>
              <a:buFont typeface="Arial"/>
              <a:buChar char="•"/>
            </a:pPr>
            <a:r>
              <a:rPr lang="en-US" sz="2400" dirty="0">
                <a:solidFill>
                  <a:prstClr val="black"/>
                </a:solidFill>
                <a:latin typeface="Arial"/>
                <a:cs typeface="Arial"/>
              </a:rPr>
              <a:t>Both excellent anti-candida drugs</a:t>
            </a:r>
          </a:p>
          <a:p>
            <a:pPr marL="1716088" lvl="2" indent="-342900">
              <a:spcAft>
                <a:spcPts val="600"/>
              </a:spcAft>
              <a:buFont typeface="Arial"/>
              <a:buChar char="•"/>
            </a:pPr>
            <a:r>
              <a:rPr lang="en-US" sz="2400" dirty="0" err="1">
                <a:solidFill>
                  <a:prstClr val="black"/>
                </a:solidFill>
                <a:latin typeface="Arial"/>
                <a:cs typeface="Arial"/>
              </a:rPr>
              <a:t>Caspo</a:t>
            </a:r>
            <a:r>
              <a:rPr lang="en-US" sz="2400" dirty="0">
                <a:solidFill>
                  <a:prstClr val="black"/>
                </a:solidFill>
                <a:latin typeface="Arial"/>
                <a:cs typeface="Arial"/>
              </a:rPr>
              <a:t> had been on formulary for years</a:t>
            </a:r>
          </a:p>
          <a:p>
            <a:pPr marL="1716088" lvl="2" indent="-342900">
              <a:spcAft>
                <a:spcPts val="600"/>
              </a:spcAft>
              <a:buFont typeface="Arial"/>
              <a:buChar char="•"/>
            </a:pPr>
            <a:r>
              <a:rPr lang="en-US" sz="2400" dirty="0">
                <a:solidFill>
                  <a:prstClr val="black"/>
                </a:solidFill>
                <a:latin typeface="Arial"/>
                <a:cs typeface="Arial"/>
              </a:rPr>
              <a:t>Mica has similar spectrum, interaction profile, dosing issues… but changing saved us $500K</a:t>
            </a:r>
          </a:p>
          <a:p>
            <a:pPr marL="1716088" lvl="2" indent="-342900">
              <a:spcAft>
                <a:spcPts val="600"/>
              </a:spcAft>
              <a:buFont typeface="Arial"/>
              <a:buChar char="•"/>
            </a:pPr>
            <a:r>
              <a:rPr lang="en-US" sz="2400" dirty="0">
                <a:solidFill>
                  <a:prstClr val="black"/>
                </a:solidFill>
                <a:latin typeface="Arial"/>
                <a:cs typeface="Arial"/>
              </a:rPr>
              <a:t>No regrets or patient harm after the switch</a:t>
            </a:r>
          </a:p>
          <a:p>
            <a:pPr marL="801688" indent="-342900">
              <a:spcAft>
                <a:spcPts val="600"/>
              </a:spcAft>
              <a:buFont typeface="Wingdings" charset="2"/>
              <a:buChar char="ü"/>
            </a:pPr>
            <a:endParaRPr lang="en-US" sz="2400" dirty="0">
              <a:solidFill>
                <a:prstClr val="black"/>
              </a:solidFill>
              <a:latin typeface="Arial"/>
              <a:cs typeface="Arial"/>
            </a:endParaRPr>
          </a:p>
        </p:txBody>
      </p:sp>
      <p:sp>
        <p:nvSpPr>
          <p:cNvPr id="11" name="Slide Number Placeholder 2"/>
          <p:cNvSpPr txBox="1">
            <a:spLocks/>
          </p:cNvSpPr>
          <p:nvPr/>
        </p:nvSpPr>
        <p:spPr>
          <a:xfrm>
            <a:off x="3507971" y="6356352"/>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743289B-9CFF-465E-B2DE-D69DFE5DF4B2}" type="slidenum">
              <a:rPr lang="en-US" smtClean="0">
                <a:solidFill>
                  <a:prstClr val="black">
                    <a:tint val="75000"/>
                  </a:prstClr>
                </a:solidFill>
                <a:latin typeface="Calibri"/>
              </a:rPr>
              <a:pPr algn="ctr"/>
              <a:t>11</a:t>
            </a:fld>
            <a:endParaRPr lang="en-US" dirty="0">
              <a:solidFill>
                <a:prstClr val="black">
                  <a:tint val="75000"/>
                </a:prstClr>
              </a:solidFill>
              <a:latin typeface="Calibri"/>
            </a:endParaRPr>
          </a:p>
        </p:txBody>
      </p:sp>
      <p:sp>
        <p:nvSpPr>
          <p:cNvPr id="7" name="TextBox 6"/>
          <p:cNvSpPr txBox="1"/>
          <p:nvPr/>
        </p:nvSpPr>
        <p:spPr>
          <a:xfrm>
            <a:off x="274320" y="1551310"/>
            <a:ext cx="4577655" cy="461665"/>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P&amp;T: </a:t>
            </a:r>
            <a:r>
              <a:rPr lang="en-US" sz="2400" b="1" i="1" spc="110" dirty="0">
                <a:solidFill>
                  <a:prstClr val="black"/>
                </a:solidFill>
                <a:latin typeface="Arial"/>
                <a:ea typeface="Adobe Gothic Std B" pitchFamily="34" charset="-128"/>
                <a:cs typeface="Arial"/>
              </a:rPr>
              <a:t>“What is it good for?”</a:t>
            </a:r>
            <a:endParaRPr lang="en-US" sz="2000" b="1" i="1" spc="110" dirty="0">
              <a:solidFill>
                <a:prstClr val="black"/>
              </a:solidFill>
              <a:latin typeface="Arial"/>
              <a:ea typeface="Adobe Gothic Std B" pitchFamily="34" charset="-128"/>
              <a:cs typeface="Arial"/>
            </a:endParaRPr>
          </a:p>
        </p:txBody>
      </p:sp>
      <p:pic>
        <p:nvPicPr>
          <p:cNvPr id="2" name="Picture 1" descr="Screenshot 2017-04-15 12.35.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79087" y="1666056"/>
            <a:ext cx="2288764" cy="1841062"/>
          </a:xfrm>
          <a:prstGeom prst="rect">
            <a:avLst/>
          </a:prstGeom>
        </p:spPr>
      </p:pic>
    </p:spTree>
    <p:extLst>
      <p:ext uri="{BB962C8B-B14F-4D97-AF65-F5344CB8AC3E}">
        <p14:creationId xmlns:p14="http://schemas.microsoft.com/office/powerpoint/2010/main" val="205085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4320" y="1551310"/>
            <a:ext cx="1998887" cy="461665"/>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Question…</a:t>
            </a:r>
            <a:endParaRPr lang="en-US" sz="2000" b="1" i="1" spc="110" dirty="0">
              <a:solidFill>
                <a:prstClr val="black"/>
              </a:solidFill>
              <a:latin typeface="Arial"/>
              <a:ea typeface="Adobe Gothic Std B" pitchFamily="34" charset="-128"/>
              <a:cs typeface="Arial"/>
            </a:endParaRPr>
          </a:p>
        </p:txBody>
      </p:sp>
      <p:sp>
        <p:nvSpPr>
          <p:cNvPr id="3" name="Slide Number Placeholder 2"/>
          <p:cNvSpPr>
            <a:spLocks noGrp="1"/>
          </p:cNvSpPr>
          <p:nvPr>
            <p:ph type="sldNum" sz="quarter" idx="4294967295"/>
          </p:nvPr>
        </p:nvSpPr>
        <p:spPr>
          <a:xfrm>
            <a:off x="3507971" y="6356352"/>
            <a:ext cx="2133600" cy="365125"/>
          </a:xfrm>
          <a:prstGeom prst="rect">
            <a:avLst/>
          </a:prstGeom>
        </p:spPr>
        <p:txBody>
          <a:bodyPr/>
          <a:lstStyle/>
          <a:p>
            <a:pPr algn="ctr"/>
            <a:fld id="{E743289B-9CFF-465E-B2DE-D69DFE5DF4B2}" type="slidenum">
              <a:rPr lang="en-US" smtClean="0">
                <a:solidFill>
                  <a:prstClr val="black">
                    <a:tint val="75000"/>
                  </a:prstClr>
                </a:solidFill>
                <a:latin typeface="Calibri"/>
              </a:rPr>
              <a:pPr algn="ctr"/>
              <a:t>12</a:t>
            </a:fld>
            <a:endParaRPr lang="en-US" dirty="0">
              <a:solidFill>
                <a:prstClr val="black">
                  <a:tint val="75000"/>
                </a:prstClr>
              </a:solidFill>
              <a:latin typeface="Calibri"/>
            </a:endParaRPr>
          </a:p>
        </p:txBody>
      </p:sp>
      <p:pic>
        <p:nvPicPr>
          <p:cNvPr id="27" name="Picture 26" descr="potting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27" y="3467001"/>
            <a:ext cx="3296051" cy="3390999"/>
          </a:xfrm>
          <a:prstGeom prst="rect">
            <a:avLst/>
          </a:prstGeom>
        </p:spPr>
      </p:pic>
      <p:sp>
        <p:nvSpPr>
          <p:cNvPr id="29" name="Rounded Rectangular Callout 28"/>
          <p:cNvSpPr/>
          <p:nvPr/>
        </p:nvSpPr>
        <p:spPr>
          <a:xfrm>
            <a:off x="2632993" y="1456213"/>
            <a:ext cx="5738064" cy="1828579"/>
          </a:xfrm>
          <a:prstGeom prst="wedgeRoundRectCallout">
            <a:avLst>
              <a:gd name="adj1" fmla="val -56875"/>
              <a:gd name="adj2" fmla="val 108266"/>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lvl="0"/>
            <a:r>
              <a:rPr lang="en-US" sz="3200" dirty="0">
                <a:solidFill>
                  <a:prstClr val="white"/>
                </a:solidFill>
                <a:effectLst>
                  <a:outerShdw blurRad="50800" dist="38100" dir="2700000" algn="tl" rotWithShape="0">
                    <a:srgbClr val="000000">
                      <a:alpha val="43000"/>
                    </a:srgbClr>
                  </a:outerShdw>
                </a:effectLst>
                <a:latin typeface="Arial"/>
                <a:cs typeface="Arial"/>
              </a:rPr>
              <a:t>How often does your P&amp;T Committee review existing formulary?</a:t>
            </a:r>
          </a:p>
        </p:txBody>
      </p:sp>
      <p:sp>
        <p:nvSpPr>
          <p:cNvPr id="6" name="TextBox 5"/>
          <p:cNvSpPr txBox="1"/>
          <p:nvPr/>
        </p:nvSpPr>
        <p:spPr>
          <a:xfrm>
            <a:off x="274320" y="6462383"/>
            <a:ext cx="1896297" cy="369332"/>
          </a:xfrm>
          <a:prstGeom prst="rect">
            <a:avLst/>
          </a:prstGeom>
          <a:noFill/>
        </p:spPr>
        <p:txBody>
          <a:bodyPr wrap="none" rtlCol="0">
            <a:spAutoFit/>
          </a:bodyPr>
          <a:lstStyle/>
          <a:p>
            <a:r>
              <a:rPr lang="en-US" dirty="0">
                <a:solidFill>
                  <a:srgbClr val="FFFFFF"/>
                </a:solidFill>
              </a:rPr>
              <a:t>Paul Pottinger MD</a:t>
            </a:r>
          </a:p>
        </p:txBody>
      </p:sp>
      <p:sp>
        <p:nvSpPr>
          <p:cNvPr id="2" name="TextBox 1"/>
          <p:cNvSpPr txBox="1"/>
          <p:nvPr/>
        </p:nvSpPr>
        <p:spPr>
          <a:xfrm>
            <a:off x="3813935" y="4048405"/>
            <a:ext cx="2844048" cy="2062103"/>
          </a:xfrm>
          <a:prstGeom prst="rect">
            <a:avLst/>
          </a:prstGeom>
          <a:noFill/>
        </p:spPr>
        <p:txBody>
          <a:bodyPr wrap="none" rtlCol="0">
            <a:spAutoFit/>
          </a:bodyPr>
          <a:lstStyle/>
          <a:p>
            <a:pPr marL="514350" indent="-514350">
              <a:buFont typeface="+mj-lt"/>
              <a:buAutoNum type="alphaUcPeriod"/>
            </a:pPr>
            <a:r>
              <a:rPr lang="en-US" sz="3200" dirty="0">
                <a:latin typeface="Arial"/>
                <a:cs typeface="Arial"/>
              </a:rPr>
              <a:t>Every Time</a:t>
            </a:r>
          </a:p>
          <a:p>
            <a:pPr marL="514350" indent="-514350">
              <a:buFont typeface="+mj-lt"/>
              <a:buAutoNum type="alphaUcPeriod"/>
            </a:pPr>
            <a:r>
              <a:rPr lang="en-US" sz="3200" dirty="0">
                <a:latin typeface="Arial"/>
                <a:cs typeface="Arial"/>
              </a:rPr>
              <a:t>Annually</a:t>
            </a:r>
          </a:p>
          <a:p>
            <a:pPr marL="514350" indent="-514350">
              <a:buFont typeface="+mj-lt"/>
              <a:buAutoNum type="alphaUcPeriod"/>
            </a:pPr>
            <a:r>
              <a:rPr lang="en-US" sz="3200" dirty="0">
                <a:latin typeface="Arial"/>
                <a:cs typeface="Arial"/>
              </a:rPr>
              <a:t>Other</a:t>
            </a:r>
          </a:p>
          <a:p>
            <a:pPr marL="514350" indent="-514350">
              <a:buFont typeface="+mj-lt"/>
              <a:buAutoNum type="alphaUcPeriod"/>
            </a:pPr>
            <a:r>
              <a:rPr lang="en-US" sz="3200" dirty="0">
                <a:latin typeface="Arial"/>
                <a:cs typeface="Arial"/>
              </a:rPr>
              <a:t>I’m not sure</a:t>
            </a:r>
          </a:p>
        </p:txBody>
      </p:sp>
    </p:spTree>
    <p:extLst>
      <p:ext uri="{BB962C8B-B14F-4D97-AF65-F5344CB8AC3E}">
        <p14:creationId xmlns:p14="http://schemas.microsoft.com/office/powerpoint/2010/main" val="40233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4320" y="2340139"/>
            <a:ext cx="8643716" cy="3585597"/>
          </a:xfrm>
          <a:prstGeom prst="rect">
            <a:avLst/>
          </a:prstGeom>
          <a:noFill/>
        </p:spPr>
        <p:txBody>
          <a:bodyPr wrap="square" rtlCol="0" anchor="t">
            <a:spAutoFit/>
          </a:bodyPr>
          <a:lstStyle/>
          <a:p>
            <a:pPr>
              <a:spcAft>
                <a:spcPts val="600"/>
              </a:spcAft>
            </a:pPr>
            <a:r>
              <a:rPr lang="en-US" sz="2400" u="sng" dirty="0">
                <a:solidFill>
                  <a:prstClr val="black"/>
                </a:solidFill>
                <a:latin typeface="Arial"/>
                <a:cs typeface="Arial"/>
              </a:rPr>
              <a:t>Additional Pharmacy &amp; Therapeutics activities:</a:t>
            </a:r>
          </a:p>
          <a:p>
            <a:pPr marL="342900" indent="-342900">
              <a:spcAft>
                <a:spcPts val="600"/>
              </a:spcAft>
              <a:buFont typeface="Arial" panose="020B0604020202020204" pitchFamily="34" charset="0"/>
              <a:buChar char="•"/>
            </a:pPr>
            <a:r>
              <a:rPr lang="en-US" sz="2400" dirty="0">
                <a:solidFill>
                  <a:prstClr val="black"/>
                </a:solidFill>
                <a:latin typeface="Arial"/>
                <a:cs typeface="Arial"/>
              </a:rPr>
              <a:t>Adverse drug event monitoring</a:t>
            </a:r>
          </a:p>
          <a:p>
            <a:pPr marL="342900" indent="-342900">
              <a:spcAft>
                <a:spcPts val="600"/>
              </a:spcAft>
              <a:buFont typeface="Arial" panose="020B0604020202020204" pitchFamily="34" charset="0"/>
              <a:buChar char="•"/>
            </a:pPr>
            <a:r>
              <a:rPr lang="en-US" sz="2400" dirty="0">
                <a:solidFill>
                  <a:prstClr val="black"/>
                </a:solidFill>
                <a:latin typeface="Arial"/>
                <a:cs typeface="Arial"/>
              </a:rPr>
              <a:t>Medication-error prevention</a:t>
            </a:r>
          </a:p>
          <a:p>
            <a:pPr marL="342900" indent="-342900">
              <a:spcAft>
                <a:spcPts val="600"/>
              </a:spcAft>
              <a:buFont typeface="Arial" panose="020B0604020202020204" pitchFamily="34" charset="0"/>
              <a:buChar char="•"/>
            </a:pPr>
            <a:r>
              <a:rPr lang="en-US" sz="2400" dirty="0">
                <a:solidFill>
                  <a:prstClr val="black"/>
                </a:solidFill>
                <a:latin typeface="Arial"/>
                <a:cs typeface="Arial"/>
              </a:rPr>
              <a:t>Development of clinical care guidelines</a:t>
            </a:r>
          </a:p>
          <a:p>
            <a:pPr marL="342900" indent="-342900">
              <a:spcAft>
                <a:spcPts val="600"/>
              </a:spcAft>
              <a:buFont typeface="Arial" panose="020B0604020202020204" pitchFamily="34" charset="0"/>
              <a:buChar char="•"/>
            </a:pPr>
            <a:r>
              <a:rPr lang="en-US" sz="2400" dirty="0">
                <a:solidFill>
                  <a:prstClr val="black"/>
                </a:solidFill>
                <a:latin typeface="Arial"/>
                <a:cs typeface="Arial"/>
              </a:rPr>
              <a:t>Communication for drug shortages and interchanges</a:t>
            </a:r>
          </a:p>
          <a:p>
            <a:pPr marL="342900" indent="-342900">
              <a:spcAft>
                <a:spcPts val="600"/>
              </a:spcAft>
              <a:buFont typeface="Arial" panose="020B0604020202020204" pitchFamily="34" charset="0"/>
              <a:buChar char="•"/>
            </a:pPr>
            <a:r>
              <a:rPr lang="en-US" sz="2400" dirty="0">
                <a:solidFill>
                  <a:prstClr val="black"/>
                </a:solidFill>
                <a:latin typeface="Arial"/>
                <a:cs typeface="Arial"/>
              </a:rPr>
              <a:t>Resource for medication use evaluations (MUEs)</a:t>
            </a:r>
          </a:p>
          <a:p>
            <a:pPr marL="342900" indent="-342900">
              <a:spcAft>
                <a:spcPts val="600"/>
              </a:spcAft>
              <a:buFont typeface="Arial" panose="020B0604020202020204" pitchFamily="34" charset="0"/>
              <a:buChar char="•"/>
            </a:pPr>
            <a:r>
              <a:rPr lang="en-US" sz="2400" dirty="0">
                <a:solidFill>
                  <a:prstClr val="black"/>
                </a:solidFill>
                <a:latin typeface="Arial"/>
                <a:cs typeface="Arial"/>
              </a:rPr>
              <a:t>Newsletters </a:t>
            </a:r>
          </a:p>
          <a:p>
            <a:pPr marL="342900" indent="-342900">
              <a:spcAft>
                <a:spcPts val="600"/>
              </a:spcAft>
              <a:buFont typeface="Arial" panose="020B0604020202020204" pitchFamily="34" charset="0"/>
              <a:buChar char="•"/>
            </a:pPr>
            <a:r>
              <a:rPr lang="en-US" sz="2400">
                <a:latin typeface="Arial"/>
                <a:cs typeface="Arial"/>
              </a:rPr>
              <a:t>Supports rather than replaces  antimicrobial stewardship</a:t>
            </a:r>
            <a:endParaRPr lang="en-US" sz="2400" dirty="0">
              <a:latin typeface="Arial"/>
              <a:cs typeface="Arial"/>
            </a:endParaRPr>
          </a:p>
        </p:txBody>
      </p:sp>
      <p:sp>
        <p:nvSpPr>
          <p:cNvPr id="11" name="Slide Number Placeholder 2"/>
          <p:cNvSpPr txBox="1">
            <a:spLocks/>
          </p:cNvSpPr>
          <p:nvPr/>
        </p:nvSpPr>
        <p:spPr>
          <a:xfrm>
            <a:off x="3507971" y="6356352"/>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743289B-9CFF-465E-B2DE-D69DFE5DF4B2}" type="slidenum">
              <a:rPr lang="en-US" smtClean="0">
                <a:solidFill>
                  <a:prstClr val="black">
                    <a:tint val="75000"/>
                  </a:prstClr>
                </a:solidFill>
                <a:latin typeface="Calibri"/>
              </a:rPr>
              <a:pPr algn="ctr"/>
              <a:t>13</a:t>
            </a:fld>
            <a:endParaRPr lang="en-US" dirty="0">
              <a:solidFill>
                <a:prstClr val="black">
                  <a:tint val="75000"/>
                </a:prstClr>
              </a:solidFill>
              <a:latin typeface="Calibri"/>
            </a:endParaRPr>
          </a:p>
        </p:txBody>
      </p:sp>
      <p:sp>
        <p:nvSpPr>
          <p:cNvPr id="7" name="TextBox 6"/>
          <p:cNvSpPr txBox="1"/>
          <p:nvPr/>
        </p:nvSpPr>
        <p:spPr>
          <a:xfrm>
            <a:off x="274320" y="1551310"/>
            <a:ext cx="4577655" cy="461665"/>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P&amp;T: </a:t>
            </a:r>
            <a:r>
              <a:rPr lang="en-US" sz="2400" b="1" i="1" spc="110" dirty="0">
                <a:solidFill>
                  <a:prstClr val="black"/>
                </a:solidFill>
                <a:latin typeface="Arial"/>
                <a:ea typeface="Adobe Gothic Std B" pitchFamily="34" charset="-128"/>
                <a:cs typeface="Arial"/>
              </a:rPr>
              <a:t>“What is it good for?”</a:t>
            </a:r>
            <a:endParaRPr lang="en-US" sz="2000" b="1" i="1" spc="110" dirty="0">
              <a:solidFill>
                <a:prstClr val="black"/>
              </a:solidFill>
              <a:latin typeface="Arial"/>
              <a:ea typeface="Adobe Gothic Std B" pitchFamily="34" charset="-128"/>
              <a:cs typeface="Arial"/>
            </a:endParaRPr>
          </a:p>
        </p:txBody>
      </p:sp>
      <p:pic>
        <p:nvPicPr>
          <p:cNvPr id="5" name="Picture 1" descr="pill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0961" y="1551310"/>
            <a:ext cx="2583039" cy="162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44617" y="6107185"/>
            <a:ext cx="5998128" cy="646331"/>
          </a:xfrm>
          <a:prstGeom prst="rect">
            <a:avLst/>
          </a:prstGeom>
          <a:noFill/>
        </p:spPr>
        <p:txBody>
          <a:bodyPr wrap="square" rtlCol="0">
            <a:spAutoFit/>
          </a:bodyPr>
          <a:lstStyle/>
          <a:p>
            <a:r>
              <a:rPr lang="en-US" dirty="0"/>
              <a:t>Guidelines on the Pharmacy and Therapeutics Committee and Formulary System; ASHP. </a:t>
            </a:r>
          </a:p>
        </p:txBody>
      </p:sp>
    </p:spTree>
    <p:extLst>
      <p:ext uri="{BB962C8B-B14F-4D97-AF65-F5344CB8AC3E}">
        <p14:creationId xmlns:p14="http://schemas.microsoft.com/office/powerpoint/2010/main" val="231647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7197" y="304800"/>
            <a:ext cx="8515350" cy="990600"/>
          </a:xfrm>
        </p:spPr>
        <p:txBody>
          <a:bodyPr>
            <a:normAutofit/>
          </a:bodyPr>
          <a:lstStyle/>
          <a:p>
            <a:r>
              <a:rPr lang="en-US" sz="3200" dirty="0"/>
              <a:t>Conclusions</a:t>
            </a:r>
          </a:p>
        </p:txBody>
      </p:sp>
      <p:sp>
        <p:nvSpPr>
          <p:cNvPr id="4" name="TextBox 3"/>
          <p:cNvSpPr txBox="1"/>
          <p:nvPr/>
        </p:nvSpPr>
        <p:spPr>
          <a:xfrm>
            <a:off x="274320" y="1551310"/>
            <a:ext cx="6452707" cy="461665"/>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P&amp;T: </a:t>
            </a:r>
            <a:r>
              <a:rPr lang="en-US" sz="2400" b="1" i="1" spc="110" dirty="0">
                <a:solidFill>
                  <a:prstClr val="black"/>
                </a:solidFill>
                <a:latin typeface="Arial"/>
                <a:ea typeface="Adobe Gothic Std B" pitchFamily="34" charset="-128"/>
                <a:cs typeface="Arial"/>
              </a:rPr>
              <a:t>“Good for you… sometimes ugly”</a:t>
            </a:r>
            <a:endParaRPr lang="en-US" sz="2000" b="1" i="1" spc="110" dirty="0">
              <a:solidFill>
                <a:prstClr val="black"/>
              </a:solidFill>
              <a:latin typeface="Arial"/>
              <a:ea typeface="Adobe Gothic Std B" pitchFamily="34" charset="-128"/>
              <a:cs typeface="Arial"/>
            </a:endParaRPr>
          </a:p>
        </p:txBody>
      </p:sp>
      <p:sp>
        <p:nvSpPr>
          <p:cNvPr id="5" name="TextBox 4"/>
          <p:cNvSpPr txBox="1"/>
          <p:nvPr/>
        </p:nvSpPr>
        <p:spPr>
          <a:xfrm>
            <a:off x="419450" y="2203370"/>
            <a:ext cx="8609243" cy="3062377"/>
          </a:xfrm>
          <a:prstGeom prst="rect">
            <a:avLst/>
          </a:prstGeom>
          <a:noFill/>
        </p:spPr>
        <p:txBody>
          <a:bodyPr wrap="square" rtlCol="0">
            <a:spAutoFit/>
          </a:bodyPr>
          <a:lstStyle/>
          <a:p>
            <a:pPr>
              <a:spcAft>
                <a:spcPts val="600"/>
              </a:spcAft>
            </a:pPr>
            <a:r>
              <a:rPr lang="en-US" sz="2400" u="sng" dirty="0">
                <a:solidFill>
                  <a:prstClr val="black"/>
                </a:solidFill>
                <a:latin typeface="Arial"/>
                <a:cs typeface="Arial"/>
              </a:rPr>
              <a:t>Lowest Hanging Fruit on the Tree!</a:t>
            </a:r>
            <a:endParaRPr lang="en-US" sz="2400" dirty="0">
              <a:solidFill>
                <a:prstClr val="black"/>
              </a:solidFill>
              <a:latin typeface="Arial"/>
              <a:cs typeface="Arial"/>
            </a:endParaRPr>
          </a:p>
          <a:p>
            <a:pPr marL="801688" indent="-342900">
              <a:spcAft>
                <a:spcPts val="600"/>
              </a:spcAft>
              <a:buFont typeface="Wingdings" charset="2"/>
              <a:buChar char="ü"/>
            </a:pPr>
            <a:r>
              <a:rPr lang="en-US" sz="2400" dirty="0">
                <a:solidFill>
                  <a:prstClr val="black"/>
                </a:solidFill>
                <a:latin typeface="Arial"/>
                <a:cs typeface="Arial"/>
              </a:rPr>
              <a:t>Availability drives use</a:t>
            </a:r>
          </a:p>
          <a:p>
            <a:pPr marL="801688" indent="-342900">
              <a:spcAft>
                <a:spcPts val="600"/>
              </a:spcAft>
              <a:buFont typeface="Wingdings" charset="2"/>
              <a:buChar char="ü"/>
            </a:pPr>
            <a:r>
              <a:rPr lang="en-US" sz="2400" dirty="0">
                <a:solidFill>
                  <a:prstClr val="black"/>
                </a:solidFill>
                <a:latin typeface="Arial"/>
                <a:cs typeface="Arial"/>
              </a:rPr>
              <a:t>Stakeholders at the table</a:t>
            </a:r>
          </a:p>
          <a:p>
            <a:pPr marL="801688" indent="-342900">
              <a:spcAft>
                <a:spcPts val="600"/>
              </a:spcAft>
              <a:buFont typeface="Wingdings" charset="2"/>
              <a:buChar char="ü"/>
            </a:pPr>
            <a:r>
              <a:rPr lang="en-US" sz="2400" dirty="0">
                <a:solidFill>
                  <a:prstClr val="black"/>
                </a:solidFill>
                <a:latin typeface="Arial"/>
                <a:cs typeface="Arial"/>
              </a:rPr>
              <a:t>Resist industry pressure to add the latest abx! (newer ≠ better)</a:t>
            </a:r>
          </a:p>
          <a:p>
            <a:pPr marL="801688" indent="-342900">
              <a:spcAft>
                <a:spcPts val="600"/>
              </a:spcAft>
              <a:buFont typeface="Wingdings" charset="2"/>
              <a:buChar char="ü"/>
            </a:pPr>
            <a:r>
              <a:rPr lang="en-US" sz="2400" dirty="0">
                <a:solidFill>
                  <a:prstClr val="black"/>
                </a:solidFill>
                <a:latin typeface="Arial"/>
                <a:cs typeface="Arial"/>
              </a:rPr>
              <a:t>Reviewing current formulary may save $</a:t>
            </a:r>
          </a:p>
          <a:p>
            <a:pPr marL="801688" indent="-342900">
              <a:spcAft>
                <a:spcPts val="600"/>
              </a:spcAft>
              <a:buFont typeface="Wingdings" charset="2"/>
              <a:buChar char="ü"/>
            </a:pPr>
            <a:r>
              <a:rPr lang="en-US" sz="2400" dirty="0">
                <a:solidFill>
                  <a:prstClr val="black"/>
                </a:solidFill>
                <a:latin typeface="Arial"/>
                <a:cs typeface="Arial"/>
              </a:rPr>
              <a:t>Shared resources can help</a:t>
            </a:r>
          </a:p>
        </p:txBody>
      </p:sp>
      <p:sp>
        <p:nvSpPr>
          <p:cNvPr id="7" name="TextBox 6"/>
          <p:cNvSpPr txBox="1"/>
          <p:nvPr/>
        </p:nvSpPr>
        <p:spPr>
          <a:xfrm>
            <a:off x="156352" y="6434433"/>
            <a:ext cx="1896297" cy="369332"/>
          </a:xfrm>
          <a:prstGeom prst="rect">
            <a:avLst/>
          </a:prstGeom>
          <a:noFill/>
        </p:spPr>
        <p:txBody>
          <a:bodyPr wrap="none" rtlCol="0">
            <a:spAutoFit/>
          </a:bodyPr>
          <a:lstStyle/>
          <a:p>
            <a:r>
              <a:rPr lang="en-US" dirty="0">
                <a:solidFill>
                  <a:srgbClr val="FFFFFF"/>
                </a:solidFill>
              </a:rPr>
              <a:t>Paul Pottinger MD</a:t>
            </a:r>
          </a:p>
        </p:txBody>
      </p:sp>
      <p:pic>
        <p:nvPicPr>
          <p:cNvPr id="2" name="Picture 1" descr="Screenshot 2017-04-15 12.47.05.png"/>
          <p:cNvPicPr>
            <a:picLocks noChangeAspect="1"/>
          </p:cNvPicPr>
          <p:nvPr/>
        </p:nvPicPr>
        <p:blipFill rotWithShape="1">
          <a:blip r:embed="rId2">
            <a:extLst>
              <a:ext uri="{28A0092B-C50C-407E-A947-70E740481C1C}">
                <a14:useLocalDpi xmlns:a14="http://schemas.microsoft.com/office/drawing/2010/main" val="0"/>
              </a:ext>
            </a:extLst>
          </a:blip>
          <a:srcRect l="622"/>
          <a:stretch/>
        </p:blipFill>
        <p:spPr>
          <a:xfrm>
            <a:off x="5465232" y="1"/>
            <a:ext cx="3697721" cy="1446670"/>
          </a:xfrm>
          <a:prstGeom prst="rect">
            <a:avLst/>
          </a:prstGeom>
        </p:spPr>
      </p:pic>
    </p:spTree>
    <p:extLst>
      <p:ext uri="{BB962C8B-B14F-4D97-AF65-F5344CB8AC3E}">
        <p14:creationId xmlns:p14="http://schemas.microsoft.com/office/powerpoint/2010/main" val="310692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500"/>
                                        <p:tgtEl>
                                          <p:spTgt spid="5">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4320" y="1551310"/>
            <a:ext cx="1951496" cy="830997"/>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Audience</a:t>
            </a:r>
          </a:p>
          <a:p>
            <a:r>
              <a:rPr lang="en-US" sz="2400" b="1" spc="110" dirty="0">
                <a:solidFill>
                  <a:prstClr val="black"/>
                </a:solidFill>
                <a:latin typeface="Arial"/>
                <a:ea typeface="Adobe Gothic Std B" pitchFamily="34" charset="-128"/>
                <a:cs typeface="Arial"/>
              </a:rPr>
              <a:t>Question…</a:t>
            </a:r>
            <a:endParaRPr lang="en-US" sz="2000" b="1" i="1" spc="110" dirty="0">
              <a:solidFill>
                <a:prstClr val="black"/>
              </a:solidFill>
              <a:latin typeface="Arial"/>
              <a:ea typeface="Adobe Gothic Std B" pitchFamily="34" charset="-128"/>
              <a:cs typeface="Arial"/>
            </a:endParaRPr>
          </a:p>
        </p:txBody>
      </p:sp>
      <p:sp>
        <p:nvSpPr>
          <p:cNvPr id="3" name="Slide Number Placeholder 2"/>
          <p:cNvSpPr>
            <a:spLocks noGrp="1"/>
          </p:cNvSpPr>
          <p:nvPr>
            <p:ph type="sldNum" sz="quarter" idx="4294967295"/>
          </p:nvPr>
        </p:nvSpPr>
        <p:spPr>
          <a:xfrm>
            <a:off x="3507971" y="6356352"/>
            <a:ext cx="2133600" cy="365125"/>
          </a:xfrm>
          <a:prstGeom prst="rect">
            <a:avLst/>
          </a:prstGeom>
        </p:spPr>
        <p:txBody>
          <a:bodyPr/>
          <a:lstStyle/>
          <a:p>
            <a:pPr algn="ctr"/>
            <a:fld id="{E743289B-9CFF-465E-B2DE-D69DFE5DF4B2}" type="slidenum">
              <a:rPr lang="en-US" smtClean="0">
                <a:solidFill>
                  <a:prstClr val="black">
                    <a:tint val="75000"/>
                  </a:prstClr>
                </a:solidFill>
                <a:latin typeface="Calibri"/>
              </a:rPr>
              <a:pPr algn="ctr"/>
              <a:t>2</a:t>
            </a:fld>
            <a:endParaRPr lang="en-US" dirty="0">
              <a:solidFill>
                <a:prstClr val="black">
                  <a:tint val="75000"/>
                </a:prstClr>
              </a:solidFill>
              <a:latin typeface="Calibri"/>
            </a:endParaRPr>
          </a:p>
        </p:txBody>
      </p:sp>
      <p:sp>
        <p:nvSpPr>
          <p:cNvPr id="6" name="TextBox 5"/>
          <p:cNvSpPr txBox="1"/>
          <p:nvPr/>
        </p:nvSpPr>
        <p:spPr>
          <a:xfrm>
            <a:off x="638301" y="6434433"/>
            <a:ext cx="1896297" cy="369332"/>
          </a:xfrm>
          <a:prstGeom prst="rect">
            <a:avLst/>
          </a:prstGeom>
          <a:noFill/>
        </p:spPr>
        <p:txBody>
          <a:bodyPr wrap="none" rtlCol="0">
            <a:spAutoFit/>
          </a:bodyPr>
          <a:lstStyle/>
          <a:p>
            <a:r>
              <a:rPr lang="en-US" dirty="0">
                <a:solidFill>
                  <a:srgbClr val="FFFFFF"/>
                </a:solidFill>
              </a:rPr>
              <a:t>Paul Pottinger MD</a:t>
            </a:r>
          </a:p>
        </p:txBody>
      </p:sp>
      <p:sp>
        <p:nvSpPr>
          <p:cNvPr id="2" name="TextBox 1"/>
          <p:cNvSpPr txBox="1"/>
          <p:nvPr/>
        </p:nvSpPr>
        <p:spPr>
          <a:xfrm>
            <a:off x="3743371" y="4175809"/>
            <a:ext cx="3441968" cy="1938992"/>
          </a:xfrm>
          <a:prstGeom prst="rect">
            <a:avLst/>
          </a:prstGeom>
          <a:noFill/>
        </p:spPr>
        <p:txBody>
          <a:bodyPr wrap="none" rtlCol="0">
            <a:spAutoFit/>
          </a:bodyPr>
          <a:lstStyle/>
          <a:p>
            <a:pPr marL="514350" indent="-514350">
              <a:buFont typeface="+mj-lt"/>
              <a:buAutoNum type="alphaUcPeriod"/>
            </a:pPr>
            <a:r>
              <a:rPr lang="en-US" sz="4000" dirty="0">
                <a:latin typeface="Arial"/>
                <a:cs typeface="Arial"/>
              </a:rPr>
              <a:t>Yes</a:t>
            </a:r>
          </a:p>
          <a:p>
            <a:pPr marL="514350" indent="-514350">
              <a:buFont typeface="+mj-lt"/>
              <a:buAutoNum type="alphaUcPeriod"/>
            </a:pPr>
            <a:r>
              <a:rPr lang="en-US" sz="4000" dirty="0">
                <a:latin typeface="Arial"/>
                <a:cs typeface="Arial"/>
              </a:rPr>
              <a:t>No</a:t>
            </a:r>
          </a:p>
          <a:p>
            <a:pPr marL="514350" indent="-514350">
              <a:buFont typeface="+mj-lt"/>
              <a:buAutoNum type="alphaUcPeriod"/>
            </a:pPr>
            <a:r>
              <a:rPr lang="en-US" sz="4000" dirty="0">
                <a:latin typeface="Arial"/>
                <a:cs typeface="Arial"/>
              </a:rPr>
              <a:t>I don’t know</a:t>
            </a:r>
          </a:p>
        </p:txBody>
      </p:sp>
      <p:sp>
        <p:nvSpPr>
          <p:cNvPr id="4" name="Rectangle 3"/>
          <p:cNvSpPr/>
          <p:nvPr/>
        </p:nvSpPr>
        <p:spPr>
          <a:xfrm>
            <a:off x="2141228" y="1746788"/>
            <a:ext cx="5965723" cy="19077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effectLst>
                  <a:outerShdw blurRad="38100" dist="38100" dir="2700000" algn="tl">
                    <a:srgbClr val="000000">
                      <a:alpha val="43137"/>
                    </a:srgbClr>
                  </a:outerShdw>
                </a:effectLst>
              </a:rPr>
              <a:t>Do you participate in the pharmacy and therapeutics committee? </a:t>
            </a:r>
          </a:p>
        </p:txBody>
      </p:sp>
    </p:spTree>
    <p:extLst>
      <p:ext uri="{BB962C8B-B14F-4D97-AF65-F5344CB8AC3E}">
        <p14:creationId xmlns:p14="http://schemas.microsoft.com/office/powerpoint/2010/main" val="385113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4320" y="2340139"/>
            <a:ext cx="8643716" cy="5432256"/>
          </a:xfrm>
          <a:prstGeom prst="rect">
            <a:avLst/>
          </a:prstGeom>
          <a:noFill/>
        </p:spPr>
        <p:txBody>
          <a:bodyPr wrap="square" rtlCol="0">
            <a:spAutoFit/>
          </a:bodyPr>
          <a:lstStyle/>
          <a:p>
            <a:pPr>
              <a:spcAft>
                <a:spcPts val="600"/>
              </a:spcAft>
            </a:pPr>
            <a:r>
              <a:rPr lang="en-US" sz="2400" u="sng" dirty="0">
                <a:solidFill>
                  <a:prstClr val="black"/>
                </a:solidFill>
                <a:latin typeface="Arial"/>
                <a:cs typeface="Arial"/>
              </a:rPr>
              <a:t>Pharmacy &amp; Therapeutics</a:t>
            </a:r>
            <a:endParaRPr lang="en-US" sz="2400" dirty="0">
              <a:solidFill>
                <a:prstClr val="black"/>
              </a:solidFill>
              <a:latin typeface="Arial"/>
              <a:cs typeface="Arial"/>
            </a:endParaRPr>
          </a:p>
          <a:p>
            <a:pPr marL="342900" indent="-342900">
              <a:spcAft>
                <a:spcPts val="600"/>
              </a:spcAft>
              <a:buFont typeface="Arial" panose="020B0604020202020204" pitchFamily="34" charset="0"/>
              <a:buChar char="•"/>
            </a:pPr>
            <a:r>
              <a:rPr lang="en-US" sz="2400" dirty="0">
                <a:solidFill>
                  <a:prstClr val="black"/>
                </a:solidFill>
                <a:latin typeface="Arial"/>
                <a:cs typeface="Arial"/>
              </a:rPr>
              <a:t>Purpose: maintain formulary </a:t>
            </a:r>
          </a:p>
          <a:p>
            <a:pPr marL="801688" indent="-342900">
              <a:spcAft>
                <a:spcPts val="600"/>
              </a:spcAft>
              <a:buFont typeface="Arial" panose="020B0604020202020204" pitchFamily="34" charset="0"/>
              <a:buChar char="•"/>
            </a:pPr>
            <a:r>
              <a:rPr lang="en-US" sz="2400" dirty="0">
                <a:solidFill>
                  <a:prstClr val="black"/>
                </a:solidFill>
                <a:latin typeface="Arial"/>
                <a:cs typeface="Arial"/>
              </a:rPr>
              <a:t>Represents the clinical judgment of providers and pharmacists in the diagnosis, prophylaxis or treatment of disease and promotion of health.</a:t>
            </a:r>
          </a:p>
          <a:p>
            <a:pPr marL="801688" indent="-342900">
              <a:spcAft>
                <a:spcPts val="600"/>
              </a:spcAft>
              <a:buFont typeface="Arial" panose="020B0604020202020204" pitchFamily="34" charset="0"/>
              <a:buChar char="•"/>
            </a:pPr>
            <a:r>
              <a:rPr lang="en-US" sz="2400" dirty="0">
                <a:solidFill>
                  <a:prstClr val="black"/>
                </a:solidFill>
                <a:latin typeface="Arial"/>
                <a:cs typeface="Arial"/>
              </a:rPr>
              <a:t>Ongoing process to systemically review drug therapies and drug related products to identify the most medically appropriate and cost-effective therapy for a given population.</a:t>
            </a:r>
          </a:p>
          <a:p>
            <a:pPr marL="458788">
              <a:spcAft>
                <a:spcPts val="600"/>
              </a:spcAft>
            </a:pPr>
            <a:r>
              <a:rPr lang="en-US" sz="2400" dirty="0">
                <a:solidFill>
                  <a:prstClr val="black"/>
                </a:solidFill>
                <a:latin typeface="Arial"/>
                <a:cs typeface="Arial"/>
              </a:rPr>
              <a:t>Examples: Medicare, Medicaid, your hospital </a:t>
            </a:r>
          </a:p>
          <a:p>
            <a:pPr marL="458788">
              <a:spcAft>
                <a:spcPts val="600"/>
              </a:spcAft>
            </a:pPr>
            <a:endParaRPr lang="en-US" sz="2400" dirty="0">
              <a:solidFill>
                <a:prstClr val="black"/>
              </a:solidFill>
              <a:latin typeface="Arial"/>
              <a:cs typeface="Arial"/>
            </a:endParaRPr>
          </a:p>
          <a:p>
            <a:pPr marL="458788">
              <a:spcAft>
                <a:spcPts val="600"/>
              </a:spcAft>
            </a:pPr>
            <a:endParaRPr lang="en-US" sz="2400" dirty="0">
              <a:solidFill>
                <a:prstClr val="black"/>
              </a:solidFill>
              <a:latin typeface="Arial"/>
              <a:cs typeface="Arial"/>
            </a:endParaRPr>
          </a:p>
          <a:p>
            <a:pPr marL="458788">
              <a:spcAft>
                <a:spcPts val="600"/>
              </a:spcAft>
            </a:pPr>
            <a:endParaRPr lang="en-US" sz="2400" dirty="0">
              <a:solidFill>
                <a:prstClr val="black"/>
              </a:solidFill>
              <a:latin typeface="Arial"/>
              <a:cs typeface="Arial"/>
            </a:endParaRPr>
          </a:p>
        </p:txBody>
      </p:sp>
      <p:sp>
        <p:nvSpPr>
          <p:cNvPr id="11" name="Slide Number Placeholder 2"/>
          <p:cNvSpPr txBox="1">
            <a:spLocks/>
          </p:cNvSpPr>
          <p:nvPr/>
        </p:nvSpPr>
        <p:spPr>
          <a:xfrm>
            <a:off x="3507971" y="6356352"/>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743289B-9CFF-465E-B2DE-D69DFE5DF4B2}" type="slidenum">
              <a:rPr lang="en-US" smtClean="0">
                <a:solidFill>
                  <a:prstClr val="black">
                    <a:tint val="75000"/>
                  </a:prstClr>
                </a:solidFill>
                <a:latin typeface="Calibri"/>
              </a:rPr>
              <a:pPr algn="ctr"/>
              <a:t>3</a:t>
            </a:fld>
            <a:endParaRPr lang="en-US" dirty="0">
              <a:solidFill>
                <a:prstClr val="black">
                  <a:tint val="75000"/>
                </a:prstClr>
              </a:solidFill>
              <a:latin typeface="Calibri"/>
            </a:endParaRPr>
          </a:p>
        </p:txBody>
      </p:sp>
      <p:sp>
        <p:nvSpPr>
          <p:cNvPr id="7" name="TextBox 6"/>
          <p:cNvSpPr txBox="1"/>
          <p:nvPr/>
        </p:nvSpPr>
        <p:spPr>
          <a:xfrm>
            <a:off x="274320" y="1551310"/>
            <a:ext cx="4577655" cy="461665"/>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P&amp;T: </a:t>
            </a:r>
            <a:r>
              <a:rPr lang="en-US" sz="2400" b="1" i="1" spc="110" dirty="0">
                <a:solidFill>
                  <a:prstClr val="black"/>
                </a:solidFill>
                <a:latin typeface="Arial"/>
                <a:ea typeface="Adobe Gothic Std B" pitchFamily="34" charset="-128"/>
                <a:cs typeface="Arial"/>
              </a:rPr>
              <a:t>“What is it good for?”</a:t>
            </a:r>
            <a:endParaRPr lang="en-US" sz="2000" b="1" i="1" spc="110" dirty="0">
              <a:solidFill>
                <a:prstClr val="black"/>
              </a:solidFill>
              <a:latin typeface="Arial"/>
              <a:ea typeface="Adobe Gothic Std B" pitchFamily="34" charset="-128"/>
              <a:cs typeface="Arial"/>
            </a:endParaRPr>
          </a:p>
        </p:txBody>
      </p:sp>
      <p:pic>
        <p:nvPicPr>
          <p:cNvPr id="5" name="Picture 1" descr="pill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0961" y="1551310"/>
            <a:ext cx="2583039" cy="162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86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4320" y="2340139"/>
            <a:ext cx="8643716" cy="4401204"/>
          </a:xfrm>
          <a:prstGeom prst="rect">
            <a:avLst/>
          </a:prstGeom>
          <a:noFill/>
        </p:spPr>
        <p:txBody>
          <a:bodyPr wrap="square" rtlCol="0">
            <a:spAutoFit/>
          </a:bodyPr>
          <a:lstStyle/>
          <a:p>
            <a:pPr>
              <a:spcAft>
                <a:spcPts val="600"/>
              </a:spcAft>
            </a:pPr>
            <a:r>
              <a:rPr lang="en-US" sz="2400" u="sng" dirty="0">
                <a:solidFill>
                  <a:prstClr val="black"/>
                </a:solidFill>
                <a:latin typeface="Arial"/>
                <a:cs typeface="Arial"/>
              </a:rPr>
              <a:t>Pharmacy &amp; Therapeutics</a:t>
            </a:r>
            <a:endParaRPr lang="en-US" sz="2400" dirty="0">
              <a:solidFill>
                <a:prstClr val="black"/>
              </a:solidFill>
              <a:latin typeface="Arial"/>
              <a:cs typeface="Arial"/>
            </a:endParaRPr>
          </a:p>
          <a:p>
            <a:pPr marL="458788">
              <a:spcAft>
                <a:spcPts val="600"/>
              </a:spcAft>
            </a:pPr>
            <a:r>
              <a:rPr lang="en-US" sz="2400" dirty="0">
                <a:solidFill>
                  <a:prstClr val="black"/>
                </a:solidFill>
                <a:latin typeface="Arial"/>
                <a:cs typeface="Arial"/>
              </a:rPr>
              <a:t>A key tool for ASP</a:t>
            </a:r>
          </a:p>
          <a:p>
            <a:pPr marL="458788">
              <a:spcAft>
                <a:spcPts val="600"/>
              </a:spcAft>
            </a:pPr>
            <a:r>
              <a:rPr lang="en-US" sz="2400" dirty="0">
                <a:solidFill>
                  <a:prstClr val="black"/>
                </a:solidFill>
                <a:latin typeface="Arial"/>
                <a:cs typeface="Arial"/>
              </a:rPr>
              <a:t>How to do it….</a:t>
            </a:r>
          </a:p>
          <a:p>
            <a:pPr marL="801688" indent="-342900">
              <a:spcAft>
                <a:spcPts val="600"/>
              </a:spcAft>
              <a:buFont typeface="Wingdings" charset="2"/>
              <a:buChar char="ü"/>
            </a:pPr>
            <a:r>
              <a:rPr lang="en-US" sz="2400" dirty="0">
                <a:solidFill>
                  <a:prstClr val="black"/>
                </a:solidFill>
                <a:latin typeface="Arial"/>
                <a:cs typeface="Arial"/>
              </a:rPr>
              <a:t>Who is involved?</a:t>
            </a:r>
          </a:p>
          <a:p>
            <a:pPr marL="801688" indent="-342900">
              <a:spcAft>
                <a:spcPts val="600"/>
              </a:spcAft>
              <a:buFont typeface="Wingdings" charset="2"/>
              <a:buChar char="ü"/>
            </a:pPr>
            <a:r>
              <a:rPr lang="en-US" sz="2400" dirty="0">
                <a:solidFill>
                  <a:prstClr val="black"/>
                </a:solidFill>
                <a:latin typeface="Arial"/>
                <a:cs typeface="Arial"/>
              </a:rPr>
              <a:t>Standing “ID Sub-Committee” (~12 members)</a:t>
            </a:r>
          </a:p>
          <a:p>
            <a:pPr marL="1258888" lvl="1" indent="-342900">
              <a:spcAft>
                <a:spcPts val="600"/>
              </a:spcAft>
              <a:buFont typeface="Wingdings" charset="2"/>
              <a:buChar char="Ø"/>
            </a:pPr>
            <a:r>
              <a:rPr lang="en-US" sz="2400" dirty="0">
                <a:solidFill>
                  <a:prstClr val="black"/>
                </a:solidFill>
                <a:latin typeface="Arial"/>
                <a:cs typeface="Arial"/>
              </a:rPr>
              <a:t>Stewardship Pharmacists (and trainees)</a:t>
            </a:r>
          </a:p>
          <a:p>
            <a:pPr marL="1258888" lvl="1" indent="-342900">
              <a:spcAft>
                <a:spcPts val="600"/>
              </a:spcAft>
              <a:buFont typeface="Wingdings" charset="2"/>
              <a:buChar char="Ø"/>
            </a:pPr>
            <a:r>
              <a:rPr lang="en-US" sz="2400" dirty="0">
                <a:solidFill>
                  <a:prstClr val="black"/>
                </a:solidFill>
                <a:latin typeface="Arial"/>
                <a:cs typeface="Arial"/>
              </a:rPr>
              <a:t>Stewardship Physicians (and other ID docs)</a:t>
            </a:r>
          </a:p>
          <a:p>
            <a:pPr marL="1258888" lvl="1" indent="-342900">
              <a:spcAft>
                <a:spcPts val="600"/>
              </a:spcAft>
              <a:buFont typeface="Wingdings" charset="2"/>
              <a:buChar char="Ø"/>
            </a:pPr>
            <a:r>
              <a:rPr lang="en-US" sz="2400" dirty="0">
                <a:solidFill>
                  <a:prstClr val="black"/>
                </a:solidFill>
                <a:latin typeface="Arial"/>
                <a:cs typeface="Arial"/>
              </a:rPr>
              <a:t>Purchasing Team</a:t>
            </a:r>
          </a:p>
          <a:p>
            <a:pPr marL="1258888" lvl="1" indent="-342900">
              <a:spcAft>
                <a:spcPts val="600"/>
              </a:spcAft>
              <a:buFont typeface="Wingdings" charset="2"/>
              <a:buChar char="Ø"/>
            </a:pPr>
            <a:r>
              <a:rPr lang="en-US" sz="2400" dirty="0">
                <a:solidFill>
                  <a:prstClr val="black"/>
                </a:solidFill>
                <a:latin typeface="Arial"/>
                <a:cs typeface="Arial"/>
              </a:rPr>
              <a:t>Guest Participants (providers, vaccine team, employee health, micro lab)</a:t>
            </a:r>
          </a:p>
        </p:txBody>
      </p:sp>
      <p:sp>
        <p:nvSpPr>
          <p:cNvPr id="11" name="Slide Number Placeholder 2"/>
          <p:cNvSpPr txBox="1">
            <a:spLocks/>
          </p:cNvSpPr>
          <p:nvPr/>
        </p:nvSpPr>
        <p:spPr>
          <a:xfrm>
            <a:off x="3507971" y="6539603"/>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743289B-9CFF-465E-B2DE-D69DFE5DF4B2}" type="slidenum">
              <a:rPr lang="en-US" smtClean="0">
                <a:solidFill>
                  <a:prstClr val="black">
                    <a:tint val="75000"/>
                  </a:prstClr>
                </a:solidFill>
                <a:latin typeface="Calibri"/>
              </a:rPr>
              <a:pPr algn="ctr"/>
              <a:t>4</a:t>
            </a:fld>
            <a:endParaRPr lang="en-US" dirty="0">
              <a:solidFill>
                <a:prstClr val="black">
                  <a:tint val="75000"/>
                </a:prstClr>
              </a:solidFill>
              <a:latin typeface="Calibri"/>
            </a:endParaRPr>
          </a:p>
        </p:txBody>
      </p:sp>
      <p:sp>
        <p:nvSpPr>
          <p:cNvPr id="7" name="TextBox 6"/>
          <p:cNvSpPr txBox="1"/>
          <p:nvPr/>
        </p:nvSpPr>
        <p:spPr>
          <a:xfrm>
            <a:off x="274320" y="1551310"/>
            <a:ext cx="4577655" cy="461665"/>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P&amp;T: </a:t>
            </a:r>
            <a:r>
              <a:rPr lang="en-US" sz="2400" b="1" i="1" spc="110" dirty="0">
                <a:solidFill>
                  <a:prstClr val="black"/>
                </a:solidFill>
                <a:latin typeface="Arial"/>
                <a:ea typeface="Adobe Gothic Std B" pitchFamily="34" charset="-128"/>
                <a:cs typeface="Arial"/>
              </a:rPr>
              <a:t>“What is it good for?”</a:t>
            </a:r>
            <a:endParaRPr lang="en-US" sz="2000" b="1" i="1" spc="110" dirty="0">
              <a:solidFill>
                <a:prstClr val="black"/>
              </a:solidFill>
              <a:latin typeface="Arial"/>
              <a:ea typeface="Adobe Gothic Std B" pitchFamily="34" charset="-128"/>
              <a:cs typeface="Arial"/>
            </a:endParaRPr>
          </a:p>
        </p:txBody>
      </p:sp>
      <p:pic>
        <p:nvPicPr>
          <p:cNvPr id="6" name="Picture 5" descr="UWMC Aerial Summer 2012_97.jpg"/>
          <p:cNvPicPr>
            <a:picLocks noChangeAspect="1"/>
          </p:cNvPicPr>
          <p:nvPr/>
        </p:nvPicPr>
        <p:blipFill rotWithShape="1">
          <a:blip r:embed="rId2">
            <a:extLst>
              <a:ext uri="{28A0092B-C50C-407E-A947-70E740481C1C}">
                <a14:useLocalDpi xmlns:a14="http://schemas.microsoft.com/office/drawing/2010/main" val="0"/>
              </a:ext>
            </a:extLst>
          </a:blip>
          <a:srcRect l="18176" t="6799" r="7877"/>
          <a:stretch/>
        </p:blipFill>
        <p:spPr bwMode="auto">
          <a:xfrm>
            <a:off x="5148930" y="1630180"/>
            <a:ext cx="1775898" cy="116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shot 2017-04-15 11.03.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463" y="1620814"/>
            <a:ext cx="1870573" cy="1162538"/>
          </a:xfrm>
          <a:prstGeom prst="rect">
            <a:avLst/>
          </a:prstGeom>
        </p:spPr>
      </p:pic>
      <p:pic>
        <p:nvPicPr>
          <p:cNvPr id="3" name="Picture 2" descr="Screenshot 2017-04-15 11.05.00.png"/>
          <p:cNvPicPr>
            <a:picLocks noChangeAspect="1"/>
          </p:cNvPicPr>
          <p:nvPr/>
        </p:nvPicPr>
        <p:blipFill rotWithShape="1">
          <a:blip r:embed="rId4">
            <a:extLst>
              <a:ext uri="{28A0092B-C50C-407E-A947-70E740481C1C}">
                <a14:useLocalDpi xmlns:a14="http://schemas.microsoft.com/office/drawing/2010/main" val="0"/>
              </a:ext>
            </a:extLst>
          </a:blip>
          <a:srcRect l="11160"/>
          <a:stretch/>
        </p:blipFill>
        <p:spPr>
          <a:xfrm>
            <a:off x="5148930" y="2873935"/>
            <a:ext cx="2112248" cy="1147944"/>
          </a:xfrm>
          <a:prstGeom prst="rect">
            <a:avLst/>
          </a:prstGeom>
        </p:spPr>
      </p:pic>
      <p:pic>
        <p:nvPicPr>
          <p:cNvPr id="4" name="Picture 3" descr="Screenshot 2017-04-15 11.06.27.png"/>
          <p:cNvPicPr>
            <a:picLocks noChangeAspect="1"/>
          </p:cNvPicPr>
          <p:nvPr/>
        </p:nvPicPr>
        <p:blipFill rotWithShape="1">
          <a:blip r:embed="rId5">
            <a:extLst>
              <a:ext uri="{28A0092B-C50C-407E-A947-70E740481C1C}">
                <a14:useLocalDpi xmlns:a14="http://schemas.microsoft.com/office/drawing/2010/main" val="0"/>
              </a:ext>
            </a:extLst>
          </a:blip>
          <a:srcRect l="8713" r="-8713"/>
          <a:stretch/>
        </p:blipFill>
        <p:spPr>
          <a:xfrm>
            <a:off x="7344835" y="2873934"/>
            <a:ext cx="1723347" cy="1147944"/>
          </a:xfrm>
          <a:prstGeom prst="rect">
            <a:avLst/>
          </a:prstGeom>
        </p:spPr>
      </p:pic>
    </p:spTree>
    <p:extLst>
      <p:ext uri="{BB962C8B-B14F-4D97-AF65-F5344CB8AC3E}">
        <p14:creationId xmlns:p14="http://schemas.microsoft.com/office/powerpoint/2010/main" val="276261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4320" y="1551310"/>
            <a:ext cx="1951496" cy="830997"/>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Audience</a:t>
            </a:r>
          </a:p>
          <a:p>
            <a:r>
              <a:rPr lang="en-US" sz="2400" b="1" spc="110" dirty="0">
                <a:solidFill>
                  <a:prstClr val="black"/>
                </a:solidFill>
                <a:latin typeface="Arial"/>
                <a:ea typeface="Adobe Gothic Std B" pitchFamily="34" charset="-128"/>
                <a:cs typeface="Arial"/>
              </a:rPr>
              <a:t>Question…</a:t>
            </a:r>
            <a:endParaRPr lang="en-US" sz="2000" b="1" i="1" spc="110" dirty="0">
              <a:solidFill>
                <a:prstClr val="black"/>
              </a:solidFill>
              <a:latin typeface="Arial"/>
              <a:ea typeface="Adobe Gothic Std B" pitchFamily="34" charset="-128"/>
              <a:cs typeface="Arial"/>
            </a:endParaRPr>
          </a:p>
        </p:txBody>
      </p:sp>
      <p:sp>
        <p:nvSpPr>
          <p:cNvPr id="3" name="Slide Number Placeholder 2"/>
          <p:cNvSpPr>
            <a:spLocks noGrp="1"/>
          </p:cNvSpPr>
          <p:nvPr>
            <p:ph type="sldNum" sz="quarter" idx="4294967295"/>
          </p:nvPr>
        </p:nvSpPr>
        <p:spPr>
          <a:xfrm>
            <a:off x="3507971" y="6356352"/>
            <a:ext cx="2133600" cy="365125"/>
          </a:xfrm>
          <a:prstGeom prst="rect">
            <a:avLst/>
          </a:prstGeom>
        </p:spPr>
        <p:txBody>
          <a:bodyPr/>
          <a:lstStyle/>
          <a:p>
            <a:pPr algn="ctr"/>
            <a:fld id="{E743289B-9CFF-465E-B2DE-D69DFE5DF4B2}" type="slidenum">
              <a:rPr lang="en-US" smtClean="0">
                <a:solidFill>
                  <a:prstClr val="black">
                    <a:tint val="75000"/>
                  </a:prstClr>
                </a:solidFill>
                <a:latin typeface="Calibri"/>
              </a:rPr>
              <a:pPr algn="ctr"/>
              <a:t>5</a:t>
            </a:fld>
            <a:endParaRPr lang="en-US" dirty="0">
              <a:solidFill>
                <a:prstClr val="black">
                  <a:tint val="75000"/>
                </a:prstClr>
              </a:solidFill>
              <a:latin typeface="Calibri"/>
            </a:endParaRPr>
          </a:p>
        </p:txBody>
      </p:sp>
      <p:sp>
        <p:nvSpPr>
          <p:cNvPr id="6" name="TextBox 5"/>
          <p:cNvSpPr txBox="1"/>
          <p:nvPr/>
        </p:nvSpPr>
        <p:spPr>
          <a:xfrm>
            <a:off x="638301" y="6434433"/>
            <a:ext cx="1896297" cy="369332"/>
          </a:xfrm>
          <a:prstGeom prst="rect">
            <a:avLst/>
          </a:prstGeom>
          <a:noFill/>
        </p:spPr>
        <p:txBody>
          <a:bodyPr wrap="none" rtlCol="0">
            <a:spAutoFit/>
          </a:bodyPr>
          <a:lstStyle/>
          <a:p>
            <a:r>
              <a:rPr lang="en-US" dirty="0">
                <a:solidFill>
                  <a:srgbClr val="FFFFFF"/>
                </a:solidFill>
              </a:rPr>
              <a:t>Paul Pottinger MD</a:t>
            </a:r>
          </a:p>
        </p:txBody>
      </p:sp>
      <p:sp>
        <p:nvSpPr>
          <p:cNvPr id="2" name="TextBox 1"/>
          <p:cNvSpPr txBox="1"/>
          <p:nvPr/>
        </p:nvSpPr>
        <p:spPr>
          <a:xfrm>
            <a:off x="2649057" y="4294249"/>
            <a:ext cx="4095993" cy="2062103"/>
          </a:xfrm>
          <a:prstGeom prst="rect">
            <a:avLst/>
          </a:prstGeom>
          <a:noFill/>
        </p:spPr>
        <p:txBody>
          <a:bodyPr wrap="none" rtlCol="0">
            <a:spAutoFit/>
          </a:bodyPr>
          <a:lstStyle/>
          <a:p>
            <a:pPr marL="514350" indent="-514350">
              <a:buFont typeface="+mj-lt"/>
              <a:buAutoNum type="alphaUcPeriod"/>
            </a:pPr>
            <a:r>
              <a:rPr lang="en-US" sz="3200" dirty="0">
                <a:latin typeface="Arial"/>
                <a:cs typeface="Arial"/>
              </a:rPr>
              <a:t>More than Monthly</a:t>
            </a:r>
          </a:p>
          <a:p>
            <a:pPr marL="514350" indent="-514350">
              <a:buFont typeface="+mj-lt"/>
              <a:buAutoNum type="alphaUcPeriod"/>
            </a:pPr>
            <a:r>
              <a:rPr lang="en-US" sz="3200" dirty="0">
                <a:latin typeface="Arial"/>
                <a:cs typeface="Arial"/>
              </a:rPr>
              <a:t>Monthly</a:t>
            </a:r>
          </a:p>
          <a:p>
            <a:pPr marL="514350" indent="-514350">
              <a:buFont typeface="+mj-lt"/>
              <a:buAutoNum type="alphaUcPeriod"/>
            </a:pPr>
            <a:r>
              <a:rPr lang="en-US" sz="3200" dirty="0">
                <a:latin typeface="Arial"/>
                <a:cs typeface="Arial"/>
              </a:rPr>
              <a:t>Less than monthly</a:t>
            </a:r>
          </a:p>
          <a:p>
            <a:pPr marL="514350" indent="-514350">
              <a:buFont typeface="+mj-lt"/>
              <a:buAutoNum type="alphaUcPeriod"/>
            </a:pPr>
            <a:endParaRPr lang="en-US" sz="3200" dirty="0">
              <a:latin typeface="Arial"/>
              <a:cs typeface="Arial"/>
            </a:endParaRPr>
          </a:p>
        </p:txBody>
      </p:sp>
      <p:sp>
        <p:nvSpPr>
          <p:cNvPr id="4" name="Rectangle 3"/>
          <p:cNvSpPr/>
          <p:nvPr/>
        </p:nvSpPr>
        <p:spPr>
          <a:xfrm>
            <a:off x="2298583" y="1736521"/>
            <a:ext cx="5914239" cy="21475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effectLst>
                  <a:outerShdw blurRad="38100" dist="38100" dir="2700000" algn="tl">
                    <a:srgbClr val="000000">
                      <a:alpha val="43137"/>
                    </a:srgbClr>
                  </a:outerShdw>
                </a:effectLst>
              </a:rPr>
              <a:t>How often does your P&amp;T committee meet? </a:t>
            </a:r>
          </a:p>
        </p:txBody>
      </p:sp>
    </p:spTree>
    <p:extLst>
      <p:ext uri="{BB962C8B-B14F-4D97-AF65-F5344CB8AC3E}">
        <p14:creationId xmlns:p14="http://schemas.microsoft.com/office/powerpoint/2010/main" val="59098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4320" y="2340139"/>
            <a:ext cx="8643716" cy="2246769"/>
          </a:xfrm>
          <a:prstGeom prst="rect">
            <a:avLst/>
          </a:prstGeom>
          <a:noFill/>
        </p:spPr>
        <p:txBody>
          <a:bodyPr wrap="square" rtlCol="0" anchor="t">
            <a:spAutoFit/>
          </a:bodyPr>
          <a:lstStyle/>
          <a:p>
            <a:pPr>
              <a:spcAft>
                <a:spcPts val="600"/>
              </a:spcAft>
            </a:pPr>
            <a:r>
              <a:rPr lang="en-US" sz="2400" u="sng" dirty="0">
                <a:latin typeface="Arial"/>
                <a:cs typeface="Arial"/>
              </a:rPr>
              <a:t>UW Medicine Pharmacy &amp; Therapeutics</a:t>
            </a:r>
            <a:endParaRPr lang="en-US" sz="2400" dirty="0">
              <a:latin typeface="Arial"/>
              <a:cs typeface="Arial"/>
            </a:endParaRPr>
          </a:p>
          <a:p>
            <a:pPr marL="801370" indent="-342900">
              <a:spcAft>
                <a:spcPts val="600"/>
              </a:spcAft>
              <a:buFont typeface="Wingdings" charset="2"/>
              <a:buChar char="ü"/>
            </a:pPr>
            <a:r>
              <a:rPr lang="en-US" sz="2400" dirty="0">
                <a:solidFill>
                  <a:prstClr val="black"/>
                </a:solidFill>
                <a:latin typeface="Arial"/>
                <a:cs typeface="Arial"/>
              </a:rPr>
              <a:t>Frequency of meetings?</a:t>
            </a:r>
          </a:p>
          <a:p>
            <a:pPr marL="1258570" lvl="1" indent="-342900">
              <a:spcAft>
                <a:spcPts val="600"/>
              </a:spcAft>
              <a:buFont typeface="Wingdings" charset="2"/>
              <a:buChar char="Ø"/>
            </a:pPr>
            <a:r>
              <a:rPr lang="en-US" sz="2400" dirty="0">
                <a:solidFill>
                  <a:prstClr val="black"/>
                </a:solidFill>
                <a:latin typeface="Arial"/>
                <a:cs typeface="Arial"/>
              </a:rPr>
              <a:t>P&amp;T: Monthly</a:t>
            </a:r>
          </a:p>
          <a:p>
            <a:pPr marL="1258570" lvl="1" indent="-342900">
              <a:spcAft>
                <a:spcPts val="600"/>
              </a:spcAft>
              <a:buFont typeface="Wingdings" charset="2"/>
              <a:buChar char="Ø"/>
            </a:pPr>
            <a:r>
              <a:rPr lang="en-US" sz="2400" dirty="0">
                <a:solidFill>
                  <a:prstClr val="black"/>
                </a:solidFill>
                <a:latin typeface="Arial"/>
                <a:cs typeface="Arial"/>
              </a:rPr>
              <a:t>ID Sub: Every other month</a:t>
            </a:r>
          </a:p>
          <a:p>
            <a:pPr marL="915670" lvl="1">
              <a:spcAft>
                <a:spcPts val="600"/>
              </a:spcAft>
            </a:pPr>
            <a:endParaRPr lang="en-US" sz="2400" dirty="0">
              <a:latin typeface="Arial"/>
              <a:cs typeface="Arial"/>
            </a:endParaRPr>
          </a:p>
        </p:txBody>
      </p:sp>
      <p:sp>
        <p:nvSpPr>
          <p:cNvPr id="11" name="Slide Number Placeholder 2"/>
          <p:cNvSpPr txBox="1">
            <a:spLocks/>
          </p:cNvSpPr>
          <p:nvPr/>
        </p:nvSpPr>
        <p:spPr>
          <a:xfrm>
            <a:off x="3507971" y="6356352"/>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743289B-9CFF-465E-B2DE-D69DFE5DF4B2}" type="slidenum">
              <a:rPr lang="en-US" smtClean="0">
                <a:solidFill>
                  <a:prstClr val="black">
                    <a:tint val="75000"/>
                  </a:prstClr>
                </a:solidFill>
                <a:latin typeface="Calibri"/>
              </a:rPr>
              <a:pPr algn="ctr"/>
              <a:t>6</a:t>
            </a:fld>
            <a:endParaRPr lang="en-US" dirty="0">
              <a:solidFill>
                <a:prstClr val="black">
                  <a:tint val="75000"/>
                </a:prstClr>
              </a:solidFill>
              <a:latin typeface="Calibri"/>
            </a:endParaRPr>
          </a:p>
        </p:txBody>
      </p:sp>
      <p:sp>
        <p:nvSpPr>
          <p:cNvPr id="7" name="TextBox 6"/>
          <p:cNvSpPr txBox="1"/>
          <p:nvPr/>
        </p:nvSpPr>
        <p:spPr>
          <a:xfrm>
            <a:off x="274320" y="1551310"/>
            <a:ext cx="4577655" cy="461665"/>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P&amp;T: </a:t>
            </a:r>
            <a:r>
              <a:rPr lang="en-US" sz="2400" b="1" i="1" spc="110" dirty="0">
                <a:solidFill>
                  <a:prstClr val="black"/>
                </a:solidFill>
                <a:latin typeface="Arial"/>
                <a:ea typeface="Adobe Gothic Std B" pitchFamily="34" charset="-128"/>
                <a:cs typeface="Arial"/>
              </a:rPr>
              <a:t>“What is it good for?”</a:t>
            </a:r>
            <a:endParaRPr lang="en-US" sz="2000" b="1" i="1" spc="110" dirty="0">
              <a:solidFill>
                <a:prstClr val="black"/>
              </a:solidFill>
              <a:latin typeface="Arial"/>
              <a:ea typeface="Adobe Gothic Std B" pitchFamily="34" charset="-128"/>
              <a:cs typeface="Arial"/>
            </a:endParaRPr>
          </a:p>
        </p:txBody>
      </p:sp>
      <p:pic>
        <p:nvPicPr>
          <p:cNvPr id="2" name="Picture 1" descr="calendar i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016" y="1553584"/>
            <a:ext cx="4240532" cy="2654573"/>
          </a:xfrm>
          <a:prstGeom prst="rect">
            <a:avLst/>
          </a:prstGeom>
        </p:spPr>
      </p:pic>
    </p:spTree>
    <p:extLst>
      <p:ext uri="{BB962C8B-B14F-4D97-AF65-F5344CB8AC3E}">
        <p14:creationId xmlns:p14="http://schemas.microsoft.com/office/powerpoint/2010/main" val="124522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4320" y="2340139"/>
            <a:ext cx="8643716" cy="2616101"/>
          </a:xfrm>
          <a:prstGeom prst="rect">
            <a:avLst/>
          </a:prstGeom>
          <a:noFill/>
        </p:spPr>
        <p:txBody>
          <a:bodyPr wrap="square" rtlCol="0" anchor="t">
            <a:spAutoFit/>
          </a:bodyPr>
          <a:lstStyle/>
          <a:p>
            <a:pPr>
              <a:spcAft>
                <a:spcPts val="600"/>
              </a:spcAft>
            </a:pPr>
            <a:r>
              <a:rPr lang="en-US" sz="2400" u="sng" dirty="0">
                <a:latin typeface="Arial"/>
                <a:cs typeface="Arial"/>
              </a:rPr>
              <a:t>Pharmacy &amp; Therapeutics/ ID Subcommittee</a:t>
            </a:r>
            <a:endParaRPr lang="en-US" sz="2400" dirty="0">
              <a:solidFill>
                <a:prstClr val="black"/>
              </a:solidFill>
              <a:latin typeface="Arial"/>
              <a:cs typeface="Arial"/>
            </a:endParaRPr>
          </a:p>
          <a:p>
            <a:pPr marL="801370" indent="-342900">
              <a:spcAft>
                <a:spcPts val="600"/>
              </a:spcAft>
              <a:buFont typeface="Wingdings" charset="2"/>
              <a:buChar char="ü"/>
            </a:pPr>
            <a:r>
              <a:rPr lang="en-US" sz="2400" dirty="0">
                <a:solidFill>
                  <a:prstClr val="black"/>
                </a:solidFill>
                <a:latin typeface="Arial"/>
                <a:cs typeface="Arial"/>
              </a:rPr>
              <a:t>Which drugs to add?</a:t>
            </a:r>
          </a:p>
          <a:p>
            <a:pPr marL="801370" indent="-342900">
              <a:spcAft>
                <a:spcPts val="600"/>
              </a:spcAft>
              <a:buFont typeface="Wingdings" charset="2"/>
              <a:buChar char="ü"/>
            </a:pPr>
            <a:r>
              <a:rPr lang="en-US" sz="2400">
                <a:latin typeface="Arial"/>
                <a:cs typeface="Arial"/>
              </a:rPr>
              <a:t>Providers can request </a:t>
            </a:r>
            <a:endParaRPr lang="en-US" sz="2400" dirty="0">
              <a:latin typeface="Arial"/>
              <a:cs typeface="Arial"/>
            </a:endParaRPr>
          </a:p>
          <a:p>
            <a:pPr marL="1258570" lvl="1" indent="-342900">
              <a:spcAft>
                <a:spcPts val="600"/>
              </a:spcAft>
              <a:buFont typeface="Wingdings" charset="2"/>
              <a:buChar char="Ø"/>
            </a:pPr>
            <a:r>
              <a:rPr lang="en-US" sz="2400" b="1" u="sng" dirty="0">
                <a:solidFill>
                  <a:prstClr val="black"/>
                </a:solidFill>
                <a:latin typeface="Arial"/>
                <a:cs typeface="Arial"/>
              </a:rPr>
              <a:t>All</a:t>
            </a:r>
            <a:r>
              <a:rPr lang="en-US" sz="2400" dirty="0">
                <a:solidFill>
                  <a:prstClr val="black"/>
                </a:solidFill>
                <a:latin typeface="Arial"/>
                <a:cs typeface="Arial"/>
              </a:rPr>
              <a:t> new antimicrobials are reviewed within a year of FDA approval (usually within 6 months)</a:t>
            </a:r>
          </a:p>
          <a:p>
            <a:pPr marL="801370" indent="-342900">
              <a:spcAft>
                <a:spcPts val="600"/>
              </a:spcAft>
              <a:buFont typeface="Wingdings" panose="05000000000000000000" pitchFamily="2" charset="2"/>
              <a:buChar char="ü"/>
            </a:pPr>
            <a:r>
              <a:rPr lang="en-US" sz="2400" dirty="0">
                <a:solidFill>
                  <a:prstClr val="black"/>
                </a:solidFill>
                <a:latin typeface="Arial"/>
                <a:cs typeface="Arial"/>
              </a:rPr>
              <a:t>Unbiased review of clinical data</a:t>
            </a:r>
          </a:p>
        </p:txBody>
      </p:sp>
      <p:sp>
        <p:nvSpPr>
          <p:cNvPr id="11" name="Slide Number Placeholder 2"/>
          <p:cNvSpPr txBox="1">
            <a:spLocks/>
          </p:cNvSpPr>
          <p:nvPr/>
        </p:nvSpPr>
        <p:spPr>
          <a:xfrm>
            <a:off x="3507971" y="6356352"/>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743289B-9CFF-465E-B2DE-D69DFE5DF4B2}" type="slidenum">
              <a:rPr lang="en-US" smtClean="0">
                <a:solidFill>
                  <a:prstClr val="black">
                    <a:tint val="75000"/>
                  </a:prstClr>
                </a:solidFill>
                <a:latin typeface="Calibri"/>
              </a:rPr>
              <a:pPr algn="ctr"/>
              <a:t>7</a:t>
            </a:fld>
            <a:endParaRPr lang="en-US" dirty="0">
              <a:solidFill>
                <a:prstClr val="black">
                  <a:tint val="75000"/>
                </a:prstClr>
              </a:solidFill>
              <a:latin typeface="Calibri"/>
            </a:endParaRPr>
          </a:p>
        </p:txBody>
      </p:sp>
      <p:sp>
        <p:nvSpPr>
          <p:cNvPr id="7" name="TextBox 6"/>
          <p:cNvSpPr txBox="1"/>
          <p:nvPr/>
        </p:nvSpPr>
        <p:spPr>
          <a:xfrm>
            <a:off x="274320" y="1551310"/>
            <a:ext cx="4577655" cy="461665"/>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P&amp;T: </a:t>
            </a:r>
            <a:r>
              <a:rPr lang="en-US" sz="2400" b="1" i="1" spc="110" dirty="0">
                <a:solidFill>
                  <a:prstClr val="black"/>
                </a:solidFill>
                <a:latin typeface="Arial"/>
                <a:ea typeface="Adobe Gothic Std B" pitchFamily="34" charset="-128"/>
                <a:cs typeface="Arial"/>
              </a:rPr>
              <a:t>“What is it good for?”</a:t>
            </a:r>
            <a:endParaRPr lang="en-US" sz="2000" b="1" i="1" spc="110" dirty="0">
              <a:solidFill>
                <a:prstClr val="black"/>
              </a:solidFill>
              <a:latin typeface="Arial"/>
              <a:ea typeface="Adobe Gothic Std B" pitchFamily="34" charset="-128"/>
              <a:cs typeface="Arial"/>
            </a:endParaRPr>
          </a:p>
        </p:txBody>
      </p:sp>
      <p:pic>
        <p:nvPicPr>
          <p:cNvPr id="6" name="Picture 2" descr="UTI pills.png"/>
          <p:cNvPicPr>
            <a:picLocks noChangeAspect="1"/>
          </p:cNvPicPr>
          <p:nvPr/>
        </p:nvPicPr>
        <p:blipFill>
          <a:blip r:embed="rId2">
            <a:extLst>
              <a:ext uri="{28A0092B-C50C-407E-A947-70E740481C1C}">
                <a14:useLocalDpi xmlns:a14="http://schemas.microsoft.com/office/drawing/2010/main" val="0"/>
              </a:ext>
            </a:extLst>
          </a:blip>
          <a:srcRect l="13795"/>
          <a:stretch>
            <a:fillRect/>
          </a:stretch>
        </p:blipFill>
        <p:spPr bwMode="auto">
          <a:xfrm>
            <a:off x="7457823" y="1451389"/>
            <a:ext cx="1692276"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l="7304" t="11746" r="42908" b="13832"/>
          <a:stretch>
            <a:fillRect/>
          </a:stretch>
        </p:blipFill>
        <p:spPr bwMode="auto">
          <a:xfrm>
            <a:off x="307339" y="4898011"/>
            <a:ext cx="1835171"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 name="Picture 1" descr="Screenshot 2017-04-15 11.50.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076" y="4919274"/>
            <a:ext cx="2747603" cy="1828800"/>
          </a:xfrm>
          <a:prstGeom prst="rect">
            <a:avLst/>
          </a:prstGeom>
          <a:ln>
            <a:noFill/>
          </a:ln>
          <a:effectLst>
            <a:outerShdw blurRad="292100" dist="139700" dir="2700000" algn="tl" rotWithShape="0">
              <a:srgbClr val="333333">
                <a:alpha val="65000"/>
              </a:srgbClr>
            </a:outerShdw>
          </a:effectLst>
        </p:spPr>
      </p:pic>
      <p:pic>
        <p:nvPicPr>
          <p:cNvPr id="3" name="Picture 2" descr="Screenshot 2017-04-15 11.52.3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473" y="4916565"/>
            <a:ext cx="3082788" cy="1942646"/>
          </a:xfrm>
          <a:prstGeom prst="rect">
            <a:avLst/>
          </a:prstGeom>
        </p:spPr>
      </p:pic>
    </p:spTree>
    <p:extLst>
      <p:ext uri="{BB962C8B-B14F-4D97-AF65-F5344CB8AC3E}">
        <p14:creationId xmlns:p14="http://schemas.microsoft.com/office/powerpoint/2010/main" val="315474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4320" y="2340139"/>
            <a:ext cx="8643716" cy="3139321"/>
          </a:xfrm>
          <a:prstGeom prst="rect">
            <a:avLst/>
          </a:prstGeom>
          <a:noFill/>
        </p:spPr>
        <p:txBody>
          <a:bodyPr wrap="square" rtlCol="0">
            <a:spAutoFit/>
          </a:bodyPr>
          <a:lstStyle/>
          <a:p>
            <a:pPr>
              <a:spcAft>
                <a:spcPts val="600"/>
              </a:spcAft>
            </a:pPr>
            <a:r>
              <a:rPr lang="en-US" sz="2400" u="sng" dirty="0">
                <a:solidFill>
                  <a:prstClr val="black"/>
                </a:solidFill>
                <a:latin typeface="Arial"/>
                <a:cs typeface="Arial"/>
              </a:rPr>
              <a:t>Pharmacy &amp; Therapeutics</a:t>
            </a:r>
            <a:endParaRPr lang="en-US" sz="2400" dirty="0">
              <a:solidFill>
                <a:prstClr val="black"/>
              </a:solidFill>
              <a:latin typeface="Arial"/>
              <a:cs typeface="Arial"/>
            </a:endParaRPr>
          </a:p>
          <a:p>
            <a:pPr marL="801688" indent="-342900">
              <a:spcAft>
                <a:spcPts val="600"/>
              </a:spcAft>
              <a:buFont typeface="Wingdings" charset="2"/>
              <a:buChar char="ü"/>
            </a:pPr>
            <a:r>
              <a:rPr lang="en-US" sz="2400" dirty="0">
                <a:solidFill>
                  <a:prstClr val="black"/>
                </a:solidFill>
                <a:latin typeface="Arial"/>
                <a:cs typeface="Arial"/>
              </a:rPr>
              <a:t>Which drugs to add?</a:t>
            </a:r>
          </a:p>
          <a:p>
            <a:pPr marL="1258888" lvl="1" indent="-342900">
              <a:spcAft>
                <a:spcPts val="600"/>
              </a:spcAft>
              <a:buFont typeface="Wingdings" charset="2"/>
              <a:buChar char="Ø"/>
            </a:pPr>
            <a:r>
              <a:rPr lang="en-US" sz="2400" b="1" u="sng" dirty="0">
                <a:solidFill>
                  <a:prstClr val="black"/>
                </a:solidFill>
                <a:latin typeface="Arial"/>
                <a:cs typeface="Arial"/>
              </a:rPr>
              <a:t>Example: </a:t>
            </a:r>
            <a:r>
              <a:rPr lang="en-US" sz="2400" b="1" u="sng" dirty="0" err="1">
                <a:solidFill>
                  <a:prstClr val="black"/>
                </a:solidFill>
                <a:latin typeface="Arial"/>
                <a:cs typeface="Arial"/>
              </a:rPr>
              <a:t>Dalbavancin</a:t>
            </a:r>
            <a:r>
              <a:rPr lang="en-US" sz="2400" b="1" u="sng" dirty="0">
                <a:solidFill>
                  <a:prstClr val="black"/>
                </a:solidFill>
                <a:latin typeface="Arial"/>
                <a:cs typeface="Arial"/>
              </a:rPr>
              <a:t> &amp; </a:t>
            </a:r>
            <a:r>
              <a:rPr lang="en-US" sz="2400" b="1" u="sng" dirty="0" err="1">
                <a:solidFill>
                  <a:prstClr val="black"/>
                </a:solidFill>
                <a:latin typeface="Arial"/>
                <a:cs typeface="Arial"/>
              </a:rPr>
              <a:t>Oritavancin</a:t>
            </a:r>
            <a:endParaRPr lang="en-US" sz="2400" b="1" u="sng" dirty="0">
              <a:solidFill>
                <a:prstClr val="black"/>
              </a:solidFill>
              <a:latin typeface="Arial"/>
              <a:cs typeface="Arial"/>
            </a:endParaRPr>
          </a:p>
          <a:p>
            <a:pPr marL="1716088" lvl="2" indent="-342900">
              <a:spcAft>
                <a:spcPts val="600"/>
              </a:spcAft>
              <a:buFont typeface="Arial"/>
              <a:buChar char="•"/>
            </a:pPr>
            <a:r>
              <a:rPr lang="en-US" sz="2400" dirty="0">
                <a:solidFill>
                  <a:prstClr val="black"/>
                </a:solidFill>
                <a:latin typeface="Arial"/>
                <a:cs typeface="Arial"/>
              </a:rPr>
              <a:t>“Exciting” new class (</a:t>
            </a:r>
            <a:r>
              <a:rPr lang="en-US" sz="2400" dirty="0" err="1">
                <a:solidFill>
                  <a:prstClr val="black"/>
                </a:solidFill>
                <a:latin typeface="Arial"/>
                <a:cs typeface="Arial"/>
              </a:rPr>
              <a:t>lipoglycopeptides</a:t>
            </a:r>
            <a:r>
              <a:rPr lang="en-US" sz="2400" dirty="0">
                <a:solidFill>
                  <a:prstClr val="black"/>
                </a:solidFill>
                <a:latin typeface="Arial"/>
                <a:cs typeface="Arial"/>
              </a:rPr>
              <a:t>) </a:t>
            </a:r>
          </a:p>
          <a:p>
            <a:pPr marL="1716088" lvl="2" indent="-342900">
              <a:spcAft>
                <a:spcPts val="600"/>
              </a:spcAft>
              <a:buFont typeface="Arial"/>
              <a:buChar char="•"/>
            </a:pPr>
            <a:r>
              <a:rPr lang="en-US" sz="2400" dirty="0">
                <a:solidFill>
                  <a:prstClr val="black"/>
                </a:solidFill>
                <a:latin typeface="Arial"/>
                <a:cs typeface="Arial"/>
              </a:rPr>
              <a:t>Concern for toxicity (allergic? too bad!)</a:t>
            </a:r>
          </a:p>
          <a:p>
            <a:pPr marL="1716088" lvl="2" indent="-342900">
              <a:spcAft>
                <a:spcPts val="600"/>
              </a:spcAft>
              <a:buFont typeface="Arial"/>
              <a:buChar char="•"/>
            </a:pPr>
            <a:r>
              <a:rPr lang="en-US" sz="2400" dirty="0">
                <a:solidFill>
                  <a:prstClr val="black"/>
                </a:solidFill>
                <a:latin typeface="Arial"/>
                <a:cs typeface="Arial"/>
              </a:rPr>
              <a:t>Not approved for IE (where we need it)</a:t>
            </a:r>
          </a:p>
          <a:p>
            <a:pPr marL="1716088" lvl="2" indent="-342900">
              <a:spcAft>
                <a:spcPts val="600"/>
              </a:spcAft>
              <a:buFont typeface="Arial"/>
              <a:buChar char="•"/>
            </a:pPr>
            <a:r>
              <a:rPr lang="en-US" sz="2400" dirty="0">
                <a:solidFill>
                  <a:prstClr val="black"/>
                </a:solidFill>
                <a:latin typeface="Arial"/>
                <a:cs typeface="Arial"/>
              </a:rPr>
              <a:t>Expensive (~$4,500 per injection)</a:t>
            </a:r>
          </a:p>
        </p:txBody>
      </p:sp>
      <p:sp>
        <p:nvSpPr>
          <p:cNvPr id="11" name="Slide Number Placeholder 2"/>
          <p:cNvSpPr txBox="1">
            <a:spLocks/>
          </p:cNvSpPr>
          <p:nvPr/>
        </p:nvSpPr>
        <p:spPr>
          <a:xfrm>
            <a:off x="3507971" y="6356352"/>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743289B-9CFF-465E-B2DE-D69DFE5DF4B2}" type="slidenum">
              <a:rPr lang="en-US" smtClean="0">
                <a:solidFill>
                  <a:prstClr val="black">
                    <a:tint val="75000"/>
                  </a:prstClr>
                </a:solidFill>
                <a:latin typeface="Calibri"/>
              </a:rPr>
              <a:pPr algn="ctr"/>
              <a:t>8</a:t>
            </a:fld>
            <a:endParaRPr lang="en-US" dirty="0">
              <a:solidFill>
                <a:prstClr val="black">
                  <a:tint val="75000"/>
                </a:prstClr>
              </a:solidFill>
              <a:latin typeface="Calibri"/>
            </a:endParaRPr>
          </a:p>
        </p:txBody>
      </p:sp>
      <p:sp>
        <p:nvSpPr>
          <p:cNvPr id="7" name="TextBox 6"/>
          <p:cNvSpPr txBox="1"/>
          <p:nvPr/>
        </p:nvSpPr>
        <p:spPr>
          <a:xfrm>
            <a:off x="274320" y="1551310"/>
            <a:ext cx="4577655" cy="461665"/>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P&amp;T: </a:t>
            </a:r>
            <a:r>
              <a:rPr lang="en-US" sz="2400" b="1" i="1" spc="110" dirty="0">
                <a:solidFill>
                  <a:prstClr val="black"/>
                </a:solidFill>
                <a:latin typeface="Arial"/>
                <a:ea typeface="Adobe Gothic Std B" pitchFamily="34" charset="-128"/>
                <a:cs typeface="Arial"/>
              </a:rPr>
              <a:t>“What is it good for?”</a:t>
            </a:r>
            <a:endParaRPr lang="en-US" sz="2000" b="1" i="1" spc="110" dirty="0">
              <a:solidFill>
                <a:prstClr val="black"/>
              </a:solidFill>
              <a:latin typeface="Arial"/>
              <a:ea typeface="Adobe Gothic Std B" pitchFamily="34" charset="-128"/>
              <a:cs typeface="Arial"/>
            </a:endParaRPr>
          </a:p>
        </p:txBody>
      </p:sp>
      <p:pic>
        <p:nvPicPr>
          <p:cNvPr id="4" name="Picture 3" descr="Dalbavanc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827" y="1503805"/>
            <a:ext cx="2347595" cy="1866296"/>
          </a:xfrm>
          <a:prstGeom prst="rect">
            <a:avLst/>
          </a:prstGeom>
        </p:spPr>
      </p:pic>
    </p:spTree>
    <p:extLst>
      <p:ext uri="{BB962C8B-B14F-4D97-AF65-F5344CB8AC3E}">
        <p14:creationId xmlns:p14="http://schemas.microsoft.com/office/powerpoint/2010/main" val="378853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4320" y="2340139"/>
            <a:ext cx="8643716" cy="4385817"/>
          </a:xfrm>
          <a:prstGeom prst="rect">
            <a:avLst/>
          </a:prstGeom>
          <a:noFill/>
        </p:spPr>
        <p:txBody>
          <a:bodyPr wrap="square" rtlCol="0">
            <a:spAutoFit/>
          </a:bodyPr>
          <a:lstStyle/>
          <a:p>
            <a:pPr>
              <a:spcAft>
                <a:spcPts val="600"/>
              </a:spcAft>
            </a:pPr>
            <a:r>
              <a:rPr lang="en-US" sz="2400" u="sng" dirty="0">
                <a:solidFill>
                  <a:prstClr val="black"/>
                </a:solidFill>
                <a:latin typeface="Arial"/>
                <a:cs typeface="Arial"/>
              </a:rPr>
              <a:t>Pharmacy &amp; Therapeutics</a:t>
            </a:r>
            <a:endParaRPr lang="en-US" sz="2400" dirty="0">
              <a:solidFill>
                <a:prstClr val="black"/>
              </a:solidFill>
              <a:latin typeface="Arial"/>
              <a:cs typeface="Arial"/>
            </a:endParaRPr>
          </a:p>
          <a:p>
            <a:pPr marL="801688" indent="-342900">
              <a:spcAft>
                <a:spcPts val="600"/>
              </a:spcAft>
              <a:buFont typeface="Wingdings" charset="2"/>
              <a:buChar char="ü"/>
            </a:pPr>
            <a:r>
              <a:rPr lang="en-US" sz="2400" dirty="0">
                <a:solidFill>
                  <a:prstClr val="black"/>
                </a:solidFill>
                <a:latin typeface="Arial"/>
                <a:cs typeface="Arial"/>
              </a:rPr>
              <a:t>Which drugs to add?</a:t>
            </a:r>
          </a:p>
          <a:p>
            <a:pPr marL="1258888" lvl="1" indent="-342900">
              <a:spcAft>
                <a:spcPts val="600"/>
              </a:spcAft>
              <a:buFont typeface="Wingdings" charset="2"/>
              <a:buChar char="Ø"/>
            </a:pPr>
            <a:r>
              <a:rPr lang="en-US" sz="2400" b="1" u="sng" dirty="0">
                <a:solidFill>
                  <a:prstClr val="black"/>
                </a:solidFill>
                <a:latin typeface="Arial"/>
                <a:cs typeface="Arial"/>
              </a:rPr>
              <a:t>Example: </a:t>
            </a:r>
            <a:r>
              <a:rPr lang="en-US" sz="2400" b="1" u="sng" dirty="0" err="1">
                <a:solidFill>
                  <a:prstClr val="black"/>
                </a:solidFill>
                <a:latin typeface="Arial"/>
                <a:cs typeface="Arial"/>
              </a:rPr>
              <a:t>Dalbavancin</a:t>
            </a:r>
            <a:r>
              <a:rPr lang="en-US" sz="2400" b="1" u="sng" dirty="0">
                <a:solidFill>
                  <a:prstClr val="black"/>
                </a:solidFill>
                <a:latin typeface="Arial"/>
                <a:cs typeface="Arial"/>
              </a:rPr>
              <a:t> &amp; </a:t>
            </a:r>
            <a:r>
              <a:rPr lang="en-US" sz="2400" b="1" u="sng" dirty="0" err="1">
                <a:solidFill>
                  <a:prstClr val="black"/>
                </a:solidFill>
                <a:latin typeface="Arial"/>
                <a:cs typeface="Arial"/>
              </a:rPr>
              <a:t>Oritavancin</a:t>
            </a:r>
            <a:endParaRPr lang="en-US" sz="2400" b="1" u="sng" dirty="0">
              <a:solidFill>
                <a:prstClr val="black"/>
              </a:solidFill>
              <a:latin typeface="Arial"/>
              <a:cs typeface="Arial"/>
            </a:endParaRPr>
          </a:p>
          <a:p>
            <a:pPr marL="1716088" lvl="2" indent="-342900">
              <a:spcAft>
                <a:spcPts val="600"/>
              </a:spcAft>
              <a:buFont typeface="Arial"/>
              <a:buChar char="•"/>
            </a:pPr>
            <a:r>
              <a:rPr lang="en-US" sz="2400" i="1" dirty="0">
                <a:solidFill>
                  <a:prstClr val="black"/>
                </a:solidFill>
                <a:latin typeface="Arial"/>
                <a:cs typeface="Arial"/>
              </a:rPr>
              <a:t>NOT</a:t>
            </a:r>
            <a:r>
              <a:rPr lang="en-US" sz="2400" dirty="0">
                <a:solidFill>
                  <a:prstClr val="black"/>
                </a:solidFill>
                <a:latin typeface="Arial"/>
                <a:cs typeface="Arial"/>
              </a:rPr>
              <a:t> add </a:t>
            </a:r>
            <a:r>
              <a:rPr lang="en-US" sz="2400" dirty="0" err="1">
                <a:solidFill>
                  <a:prstClr val="black"/>
                </a:solidFill>
                <a:latin typeface="Arial"/>
                <a:cs typeface="Arial"/>
              </a:rPr>
              <a:t>oritavancin</a:t>
            </a:r>
            <a:endParaRPr lang="en-US" sz="2400" dirty="0">
              <a:solidFill>
                <a:prstClr val="black"/>
              </a:solidFill>
              <a:latin typeface="Arial"/>
              <a:cs typeface="Arial"/>
            </a:endParaRPr>
          </a:p>
          <a:p>
            <a:pPr marL="1716088" lvl="2" indent="-342900">
              <a:spcAft>
                <a:spcPts val="600"/>
              </a:spcAft>
              <a:buFont typeface="Arial"/>
              <a:buChar char="•"/>
            </a:pPr>
            <a:r>
              <a:rPr lang="en-US" sz="2400" i="1" dirty="0">
                <a:solidFill>
                  <a:prstClr val="black"/>
                </a:solidFill>
                <a:latin typeface="Arial"/>
                <a:cs typeface="Arial"/>
              </a:rPr>
              <a:t>ADD</a:t>
            </a:r>
            <a:r>
              <a:rPr lang="en-US" sz="2400" dirty="0">
                <a:solidFill>
                  <a:prstClr val="black"/>
                </a:solidFill>
                <a:latin typeface="Arial"/>
                <a:cs typeface="Arial"/>
              </a:rPr>
              <a:t> </a:t>
            </a:r>
            <a:r>
              <a:rPr lang="en-US" sz="2400" dirty="0" err="1">
                <a:solidFill>
                  <a:prstClr val="black"/>
                </a:solidFill>
                <a:latin typeface="Arial"/>
                <a:cs typeface="Arial"/>
              </a:rPr>
              <a:t>dalbavancin</a:t>
            </a:r>
            <a:r>
              <a:rPr lang="en-US" sz="2400" dirty="0">
                <a:solidFill>
                  <a:prstClr val="black"/>
                </a:solidFill>
                <a:latin typeface="Arial"/>
                <a:cs typeface="Arial"/>
              </a:rPr>
              <a:t> RESTRICTED to ID approval</a:t>
            </a:r>
            <a:endParaRPr lang="en-US" dirty="0"/>
          </a:p>
          <a:p>
            <a:pPr marL="285750" indent="-285750">
              <a:buFont typeface="Wingdings" charset="2"/>
              <a:buChar char="ü"/>
            </a:pPr>
            <a:r>
              <a:rPr lang="en-US" dirty="0">
                <a:latin typeface="Arial"/>
                <a:cs typeface="Arial"/>
              </a:rPr>
              <a:t>Catheter related bacteremia due to susceptible organism in which conventional intravenous antimicrobial therapy has failed or conventional intravenous therapy is not feasible due to circumstances of social history or adherence to treatment therapy. </a:t>
            </a:r>
          </a:p>
          <a:p>
            <a:endParaRPr lang="en-US" sz="800" dirty="0">
              <a:latin typeface="Arial"/>
              <a:cs typeface="Arial"/>
            </a:endParaRPr>
          </a:p>
          <a:p>
            <a:pPr marL="285750" indent="-285750">
              <a:buFont typeface="Wingdings" charset="2"/>
              <a:buChar char="ü"/>
            </a:pPr>
            <a:r>
              <a:rPr lang="en-US" dirty="0">
                <a:latin typeface="Arial"/>
                <a:cs typeface="Arial"/>
              </a:rPr>
              <a:t>Complicated skin and soft tissue infection with associated bacteremia in which conventional antimicrobial therapy is warranted but not feasible secondary to poor medication adherence </a:t>
            </a:r>
            <a:endParaRPr lang="en-US" sz="2400" dirty="0">
              <a:solidFill>
                <a:prstClr val="black"/>
              </a:solidFill>
              <a:latin typeface="Arial"/>
              <a:cs typeface="Arial"/>
            </a:endParaRPr>
          </a:p>
        </p:txBody>
      </p:sp>
      <p:sp>
        <p:nvSpPr>
          <p:cNvPr id="11" name="Slide Number Placeholder 2"/>
          <p:cNvSpPr txBox="1">
            <a:spLocks/>
          </p:cNvSpPr>
          <p:nvPr/>
        </p:nvSpPr>
        <p:spPr>
          <a:xfrm>
            <a:off x="7741158" y="6492875"/>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743289B-9CFF-465E-B2DE-D69DFE5DF4B2}" type="slidenum">
              <a:rPr lang="en-US" smtClean="0">
                <a:solidFill>
                  <a:prstClr val="black">
                    <a:tint val="75000"/>
                  </a:prstClr>
                </a:solidFill>
                <a:latin typeface="Calibri"/>
              </a:rPr>
              <a:pPr algn="ctr"/>
              <a:t>9</a:t>
            </a:fld>
            <a:endParaRPr lang="en-US" dirty="0">
              <a:solidFill>
                <a:prstClr val="black">
                  <a:tint val="75000"/>
                </a:prstClr>
              </a:solidFill>
              <a:latin typeface="Calibri"/>
            </a:endParaRPr>
          </a:p>
        </p:txBody>
      </p:sp>
      <p:sp>
        <p:nvSpPr>
          <p:cNvPr id="7" name="TextBox 6"/>
          <p:cNvSpPr txBox="1"/>
          <p:nvPr/>
        </p:nvSpPr>
        <p:spPr>
          <a:xfrm>
            <a:off x="274320" y="1551310"/>
            <a:ext cx="4577655" cy="461665"/>
          </a:xfrm>
          <a:prstGeom prst="rect">
            <a:avLst/>
          </a:prstGeom>
          <a:noFill/>
        </p:spPr>
        <p:txBody>
          <a:bodyPr wrap="none" rtlCol="0">
            <a:spAutoFit/>
          </a:bodyPr>
          <a:lstStyle/>
          <a:p>
            <a:r>
              <a:rPr lang="en-US" sz="2400" b="1" spc="110" dirty="0">
                <a:solidFill>
                  <a:prstClr val="black"/>
                </a:solidFill>
                <a:latin typeface="Arial"/>
                <a:ea typeface="Adobe Gothic Std B" pitchFamily="34" charset="-128"/>
                <a:cs typeface="Arial"/>
              </a:rPr>
              <a:t>P&amp;T: </a:t>
            </a:r>
            <a:r>
              <a:rPr lang="en-US" sz="2400" b="1" i="1" spc="110" dirty="0">
                <a:solidFill>
                  <a:prstClr val="black"/>
                </a:solidFill>
                <a:latin typeface="Arial"/>
                <a:ea typeface="Adobe Gothic Std B" pitchFamily="34" charset="-128"/>
                <a:cs typeface="Arial"/>
              </a:rPr>
              <a:t>“What is it good for?”</a:t>
            </a:r>
            <a:endParaRPr lang="en-US" sz="2000" b="1" i="1" spc="110" dirty="0">
              <a:solidFill>
                <a:prstClr val="black"/>
              </a:solidFill>
              <a:latin typeface="Arial"/>
              <a:ea typeface="Adobe Gothic Std B" pitchFamily="34" charset="-128"/>
              <a:cs typeface="Arial"/>
            </a:endParaRPr>
          </a:p>
        </p:txBody>
      </p:sp>
      <p:pic>
        <p:nvPicPr>
          <p:cNvPr id="4" name="Picture 3" descr="Dalbavanc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827" y="1503805"/>
            <a:ext cx="2347595" cy="1866296"/>
          </a:xfrm>
          <a:prstGeom prst="rect">
            <a:avLst/>
          </a:prstGeom>
        </p:spPr>
      </p:pic>
      <p:sp>
        <p:nvSpPr>
          <p:cNvPr id="2" name="Cloud 1"/>
          <p:cNvSpPr/>
          <p:nvPr/>
        </p:nvSpPr>
        <p:spPr>
          <a:xfrm>
            <a:off x="208500" y="1503805"/>
            <a:ext cx="7343315" cy="1706021"/>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marL="1373188" lvl="2" algn="ctr">
              <a:spcAft>
                <a:spcPts val="600"/>
              </a:spcAft>
            </a:pPr>
            <a:r>
              <a:rPr lang="en-US" sz="3200" i="1" dirty="0">
                <a:solidFill>
                  <a:prstClr val="black"/>
                </a:solidFill>
                <a:latin typeface="Arial"/>
                <a:cs typeface="Arial"/>
              </a:rPr>
              <a:t>REASSESS </a:t>
            </a:r>
            <a:r>
              <a:rPr lang="en-US" sz="3200" dirty="0">
                <a:solidFill>
                  <a:prstClr val="black"/>
                </a:solidFill>
                <a:latin typeface="Arial"/>
                <a:cs typeface="Arial"/>
              </a:rPr>
              <a:t>after 2 years, pull if abused</a:t>
            </a:r>
          </a:p>
        </p:txBody>
      </p:sp>
    </p:spTree>
    <p:extLst>
      <p:ext uri="{BB962C8B-B14F-4D97-AF65-F5344CB8AC3E}">
        <p14:creationId xmlns:p14="http://schemas.microsoft.com/office/powerpoint/2010/main" val="116883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fade">
                                      <p:cBhvr>
                                        <p:cTn id="7" dur="500"/>
                                        <p:tgtEl>
                                          <p:spTgt spid="8">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fade">
                                      <p:cBhvr>
                                        <p:cTn id="10" dur="500"/>
                                        <p:tgtEl>
                                          <p:spTgt spid="8">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05030.17.01"/>
  <p:tag name="PPTVERSION" val="14"/>
  <p:tag name="TPOS"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8063322ECD2A4C836D2589E489F290" ma:contentTypeVersion="6" ma:contentTypeDescription="Create a new document." ma:contentTypeScope="" ma:versionID="fde942e2577b13d8b158bc44dcb3ecce">
  <xsd:schema xmlns:xsd="http://www.w3.org/2001/XMLSchema" xmlns:xs="http://www.w3.org/2001/XMLSchema" xmlns:p="http://schemas.microsoft.com/office/2006/metadata/properties" xmlns:ns2="eacaa5ce-4b13-4929-997a-fd8c1bfe780a" xmlns:ns3="69aa3883-b251-412e-bf1d-acb3217d06af" targetNamespace="http://schemas.microsoft.com/office/2006/metadata/properties" ma:root="true" ma:fieldsID="74474b093c4c2dcc5b1a1ffdd869e9fb" ns2:_="" ns3:_="">
    <xsd:import namespace="eacaa5ce-4b13-4929-997a-fd8c1bfe780a"/>
    <xsd:import namespace="69aa3883-b251-412e-bf1d-acb3217d06a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caa5ce-4b13-4929-997a-fd8c1bfe780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aa3883-b251-412e-bf1d-acb3217d06a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acaa5ce-4b13-4929-997a-fd8c1bfe780a">
      <UserInfo>
        <DisplayName>Natalia Martinez-Paz</DisplayName>
        <AccountId>9</AccountId>
        <AccountType/>
      </UserInfo>
      <UserInfo>
        <DisplayName>Adrian Rodriguez</DisplayName>
        <AccountId>26</AccountId>
        <AccountType/>
      </UserInfo>
      <UserInfo>
        <DisplayName>Zahra K Escobar</DisplayName>
        <AccountId>25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84B22D-0704-4860-9593-3EB28E2964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caa5ce-4b13-4929-997a-fd8c1bfe780a"/>
    <ds:schemaRef ds:uri="69aa3883-b251-412e-bf1d-acb3217d06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5D5BB9-2F8C-475B-A528-77C4511E6F01}">
  <ds:schemaRefs>
    <ds:schemaRef ds:uri="http://schemas.microsoft.com/office/2006/metadata/properties"/>
    <ds:schemaRef ds:uri="http://schemas.microsoft.com/office/infopath/2007/PartnerControls"/>
    <ds:schemaRef ds:uri="eacaa5ce-4b13-4929-997a-fd8c1bfe780a"/>
  </ds:schemaRefs>
</ds:datastoreItem>
</file>

<file path=customXml/itemProps3.xml><?xml version="1.0" encoding="utf-8"?>
<ds:datastoreItem xmlns:ds="http://schemas.openxmlformats.org/officeDocument/2006/customXml" ds:itemID="{4D0691E6-C79A-4110-BC8E-0CC80FBF56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10168</TotalTime>
  <Words>651</Words>
  <Application>Microsoft Macintosh PowerPoint</Application>
  <PresentationFormat>On-screen Show (4:3)</PresentationFormat>
  <Paragraphs>121</Paragraphs>
  <Slides>14</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ＭＳ Ｐゴシック</vt:lpstr>
      <vt:lpstr>Adobe Gothic Std B</vt:lpstr>
      <vt:lpstr>Arial</vt:lpstr>
      <vt:lpstr>Calibri</vt:lpstr>
      <vt:lpstr>Wingdings</vt:lpstr>
      <vt:lpstr>Office Theme</vt:lpstr>
      <vt:lpstr>1_Office Theme</vt:lpstr>
      <vt:lpstr>P&amp;T: Good, Bad, or Ugly?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Company>University of Washington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P&amp;T: Good, Bad, or Ugly?</dc:title>
  <dc:creator>Natalia MP</dc:creator>
  <cp:lastModifiedBy>Natalia Martinez-Paz</cp:lastModifiedBy>
  <cp:revision>271</cp:revision>
  <dcterms:created xsi:type="dcterms:W3CDTF">2017-01-04T20:48:22Z</dcterms:created>
  <dcterms:modified xsi:type="dcterms:W3CDTF">2019-07-16T15:28:37Z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0x010100508063322ECD2A4C836D2589E489F290</vt:lpwstr>
  </property>
  <property fmtid="{D5CDD505-2E9C-101B-9397-08002B2CF9AE}" pid="3" name="Order">
    <vt:r8>151700</vt:r8>
  </property>
  <property fmtid="{D5CDD505-2E9C-101B-9397-08002B2CF9AE}" pid="4" name="ComplianceAssetId">
    <vt:lpwstr/>
  </property>
</Properties>
</file>