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85" r:id="rId3"/>
    <p:sldId id="301" r:id="rId4"/>
    <p:sldId id="262" r:id="rId5"/>
    <p:sldId id="265" r:id="rId6"/>
    <p:sldId id="302" r:id="rId7"/>
    <p:sldId id="287" r:id="rId8"/>
    <p:sldId id="267" r:id="rId9"/>
    <p:sldId id="303" r:id="rId10"/>
    <p:sldId id="294" r:id="rId11"/>
    <p:sldId id="304" r:id="rId12"/>
    <p:sldId id="289" r:id="rId13"/>
    <p:sldId id="305" r:id="rId14"/>
    <p:sldId id="269" r:id="rId15"/>
    <p:sldId id="292" r:id="rId16"/>
    <p:sldId id="293" r:id="rId17"/>
    <p:sldId id="296" r:id="rId18"/>
    <p:sldId id="298" r:id="rId19"/>
    <p:sldId id="306" r:id="rId20"/>
    <p:sldId id="307" r:id="rId21"/>
    <p:sldId id="30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n B. Lynch" initials="JL" lastIdx="4" clrIdx="0">
    <p:extLst>
      <p:ext uri="{19B8F6BF-5375-455C-9EA6-DF929625EA0E}">
        <p15:presenceInfo xmlns:p15="http://schemas.microsoft.com/office/powerpoint/2012/main" userId="S::jblynch@uw.edu::210933df-7fca-4825-a5e3-312f8e26401b" providerId="AD"/>
      </p:ext>
    </p:extLst>
  </p:cmAuthor>
  <p:cmAuthor id="2" name="Allison J. Zelikoff" initials="AZ" lastIdx="1" clrIdx="1">
    <p:extLst>
      <p:ext uri="{19B8F6BF-5375-455C-9EA6-DF929625EA0E}">
        <p15:presenceInfo xmlns:p15="http://schemas.microsoft.com/office/powerpoint/2012/main" userId="S::zelikoff@uw.edu::8024250a-cb06-4630-a293-24b26ca410a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5C001"/>
    <a:srgbClr val="2D2161"/>
    <a:srgbClr val="363B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9A3743-E290-0943-B8EA-C3146C58C636}" v="139" dt="2021-07-06T21:38:05.121"/>
    <p1510:client id="{F11034C6-17E1-0204-C59A-EF92FE3F9780}" v="4" dt="2021-07-06T15:23:16.0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21"/>
  </p:normalViewPr>
  <p:slideViewPr>
    <p:cSldViewPr snapToGrid="0">
      <p:cViewPr varScale="1">
        <p:scale>
          <a:sx n="108" d="100"/>
          <a:sy n="108" d="100"/>
        </p:scale>
        <p:origin x="7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E8561F-CDC4-9344-93E1-97A03DACDCC3}" type="datetimeFigureOut">
              <a:rPr lang="en-US" smtClean="0"/>
              <a:t>7/9/21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E79F7-ADED-2442-A9B3-8FF41895C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332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e41b5bfc6d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e41b5bfc6d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e41b5bfc6d_1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ge41b5bfc6d_1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16653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e41b5bfc6d_1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ge41b5bfc6d_1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e41b5bfc6d_1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ge41b5bfc6d_1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50132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e41b5bfc6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e41b5bfc6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e41b5bfc6d_1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ge41b5bfc6d_1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e41b5bfc6d_1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ge41b5bfc6d_1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e346f47e0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ge346f47e0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e41b5bfc6d_1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e41b5bfc6d_1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e41b5bfc6d_1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e41b5bfc6d_1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08688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e41b5bfc6d_1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ge41b5bfc6d_1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e41b5bfc6d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e41b5bfc6d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5589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e41b5bfc6d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ge41b5bfc6d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e41b5bfc6d_1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ge41b5bfc6d_1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e41b5bfc6d_1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ge41b5bfc6d_1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1102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e41b5bfc6d_1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e41b5bfc6d_1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e41b5bfc6d_1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ge41b5bfc6d_1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e41b5bfc6d_1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ge41b5bfc6d_1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1748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e346f47e01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ge346f47e0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D7BB7F68-5177-5043-8D89-26444D5356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853" t="11411" r="815" b="89"/>
          <a:stretch/>
        </p:blipFill>
        <p:spPr>
          <a:xfrm>
            <a:off x="10510" y="0"/>
            <a:ext cx="12192001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2ED1F56-60F7-B44E-B951-5D6FB93B40CC}"/>
              </a:ext>
            </a:extLst>
          </p:cNvPr>
          <p:cNvSpPr/>
          <p:nvPr userDrawn="1"/>
        </p:nvSpPr>
        <p:spPr>
          <a:xfrm rot="10800000">
            <a:off x="1" y="6427618"/>
            <a:ext cx="12202510" cy="430382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AFFC88-92AE-3E49-9236-53BAE76895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70156" y="6555667"/>
            <a:ext cx="1447297" cy="19236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FEEB869-7983-144D-AAD6-087B92877C4A}"/>
              </a:ext>
            </a:extLst>
          </p:cNvPr>
          <p:cNvGrpSpPr/>
          <p:nvPr userDrawn="1"/>
        </p:nvGrpSpPr>
        <p:grpSpPr>
          <a:xfrm>
            <a:off x="5772223" y="3682706"/>
            <a:ext cx="647553" cy="62223"/>
            <a:chOff x="5772223" y="3682706"/>
            <a:chExt cx="647553" cy="62223"/>
          </a:xfrm>
        </p:grpSpPr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EF1AF515-1A4F-2942-A70A-C1BCC0567719}"/>
                </a:ext>
              </a:extLst>
            </p:cNvPr>
            <p:cNvSpPr/>
            <p:nvPr/>
          </p:nvSpPr>
          <p:spPr>
            <a:xfrm>
              <a:off x="5913135" y="3682706"/>
              <a:ext cx="506641" cy="62223"/>
            </a:xfrm>
            <a:custGeom>
              <a:avLst/>
              <a:gdLst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22486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621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12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75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066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8836"/>
                <a:gd name="connsiteY0" fmla="*/ 0 h 77345"/>
                <a:gd name="connsiteX1" fmla="*/ 528836 w 528836"/>
                <a:gd name="connsiteY1" fmla="*/ 0 h 77345"/>
                <a:gd name="connsiteX2" fmla="*/ 506611 w 528836"/>
                <a:gd name="connsiteY2" fmla="*/ 77345 h 77345"/>
                <a:gd name="connsiteX3" fmla="*/ 0 w 528836"/>
                <a:gd name="connsiteY3" fmla="*/ 77345 h 77345"/>
                <a:gd name="connsiteX4" fmla="*/ 0 w 528836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066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22486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193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361" h="77345">
                  <a:moveTo>
                    <a:pt x="0" y="0"/>
                  </a:moveTo>
                  <a:lnTo>
                    <a:pt x="538361" y="0"/>
                  </a:lnTo>
                  <a:lnTo>
                    <a:pt x="519311" y="77345"/>
                  </a:lnTo>
                  <a:lnTo>
                    <a:pt x="0" y="7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C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Rectangle 2">
              <a:extLst>
                <a:ext uri="{FF2B5EF4-FFF2-40B4-BE49-F238E27FC236}">
                  <a16:creationId xmlns:a16="http://schemas.microsoft.com/office/drawing/2014/main" id="{60168844-6826-8043-977F-C4F5AC926CF5}"/>
                </a:ext>
              </a:extLst>
            </p:cNvPr>
            <p:cNvSpPr/>
            <p:nvPr/>
          </p:nvSpPr>
          <p:spPr>
            <a:xfrm rot="10800000" flipV="1">
              <a:off x="5772223" y="3682706"/>
              <a:ext cx="506641" cy="62223"/>
            </a:xfrm>
            <a:custGeom>
              <a:avLst/>
              <a:gdLst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22486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621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12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75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066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8836"/>
                <a:gd name="connsiteY0" fmla="*/ 0 h 77345"/>
                <a:gd name="connsiteX1" fmla="*/ 528836 w 528836"/>
                <a:gd name="connsiteY1" fmla="*/ 0 h 77345"/>
                <a:gd name="connsiteX2" fmla="*/ 506611 w 528836"/>
                <a:gd name="connsiteY2" fmla="*/ 77345 h 77345"/>
                <a:gd name="connsiteX3" fmla="*/ 0 w 528836"/>
                <a:gd name="connsiteY3" fmla="*/ 77345 h 77345"/>
                <a:gd name="connsiteX4" fmla="*/ 0 w 528836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066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22486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193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361" h="77345">
                  <a:moveTo>
                    <a:pt x="0" y="0"/>
                  </a:moveTo>
                  <a:lnTo>
                    <a:pt x="538361" y="0"/>
                  </a:lnTo>
                  <a:lnTo>
                    <a:pt x="519311" y="77345"/>
                  </a:lnTo>
                  <a:lnTo>
                    <a:pt x="0" y="7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C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1B755A7B-8BFC-A44A-8DAE-606EAB10FA09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47345" y="1596747"/>
            <a:ext cx="10497311" cy="1727761"/>
          </a:xfrm>
        </p:spPr>
        <p:txBody>
          <a:bodyPr>
            <a:normAutofit/>
          </a:bodyPr>
          <a:lstStyle>
            <a:lvl1pPr marL="0" indent="0" algn="ctr">
              <a:buNone/>
              <a:defRPr sz="66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77"/>
              </a:defRPr>
            </a:lvl2pPr>
            <a:lvl3pPr marL="914400" indent="0" algn="ctr">
              <a:buNone/>
              <a:defRPr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77"/>
              </a:defRPr>
            </a:lvl3pPr>
            <a:lvl4pPr marL="1371600" indent="0" algn="ctr">
              <a:buNone/>
              <a:defRPr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77"/>
              </a:defRPr>
            </a:lvl4pPr>
            <a:lvl5pPr marL="1828800" indent="0" algn="ctr">
              <a:buNone/>
              <a:defRPr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77"/>
              </a:defRPr>
            </a:lvl5pPr>
          </a:lstStyle>
          <a:p>
            <a:pPr lvl="0"/>
            <a:r>
              <a:rPr lang="en-US"/>
              <a:t>PRESENTATION </a:t>
            </a:r>
            <a:br>
              <a:rPr lang="en-US"/>
            </a:br>
            <a:r>
              <a:rPr lang="en-US"/>
              <a:t>TITLE SLIDE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F7594860-9B18-BA4E-B3C6-B8FC66DE7709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133598" y="4103127"/>
            <a:ext cx="7924800" cy="309610"/>
          </a:xfrm>
        </p:spPr>
        <p:txBody>
          <a:bodyPr>
            <a:no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/>
              <a:t>CONTENT OWNER/DEPARTMENT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4C2556A-6B37-F149-9B3C-08300EEE4CA7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003798" y="4770935"/>
            <a:ext cx="2184400" cy="230833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ctr">
              <a:buNone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ctr">
              <a:buNone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ctr">
              <a:buNone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Month 0000</a:t>
            </a:r>
          </a:p>
        </p:txBody>
      </p:sp>
    </p:spTree>
    <p:extLst>
      <p:ext uri="{BB962C8B-B14F-4D97-AF65-F5344CB8AC3E}">
        <p14:creationId xmlns:p14="http://schemas.microsoft.com/office/powerpoint/2010/main" val="582248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363B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1FF82F4-F03A-B841-AF0C-1C2C974C0EA2}"/>
              </a:ext>
            </a:extLst>
          </p:cNvPr>
          <p:cNvSpPr txBox="1">
            <a:spLocks/>
          </p:cNvSpPr>
          <p:nvPr userDrawn="1"/>
        </p:nvSpPr>
        <p:spPr>
          <a:xfrm>
            <a:off x="548994" y="1437861"/>
            <a:ext cx="5639348" cy="78433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1247775" algn="l"/>
              </a:tabLst>
            </a:pPr>
            <a:endParaRPr lang="en-US">
              <a:solidFill>
                <a:srgbClr val="474747"/>
              </a:solidFill>
              <a:latin typeface="Encode Sans Normal" panose="02000000000000000000" pitchFamily="2" charset="77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88475E08-7962-A445-9A30-2C540816E3F4}"/>
              </a:ext>
            </a:extLst>
          </p:cNvPr>
          <p:cNvSpPr/>
          <p:nvPr userDrawn="1"/>
        </p:nvSpPr>
        <p:spPr>
          <a:xfrm>
            <a:off x="460093" y="2018396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FC8623-F031-2644-B385-B4BBDF874755}"/>
              </a:ext>
            </a:extLst>
          </p:cNvPr>
          <p:cNvSpPr/>
          <p:nvPr userDrawn="1"/>
        </p:nvSpPr>
        <p:spPr>
          <a:xfrm rot="10800000">
            <a:off x="1" y="6427618"/>
            <a:ext cx="12202510" cy="430382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22FFC2-C80D-E24B-8099-541F1F63A8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3768" y="6560561"/>
            <a:ext cx="1276446" cy="169654"/>
          </a:xfrm>
          <a:prstGeom prst="rect">
            <a:avLst/>
          </a:prstGeom>
        </p:spPr>
      </p:pic>
      <p:sp>
        <p:nvSpPr>
          <p:cNvPr id="16" name="Picture Placeholder 27">
            <a:extLst>
              <a:ext uri="{FF2B5EF4-FFF2-40B4-BE49-F238E27FC236}">
                <a16:creationId xmlns:a16="http://schemas.microsoft.com/office/drawing/2014/main" id="{AEF4D60F-7BE5-D949-8C18-87AE92BFD9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26822" y="-6938"/>
            <a:ext cx="5465177" cy="642761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77800" sx="99000" sy="99000" algn="ctr" rotWithShape="0">
              <a:schemeClr val="tx1">
                <a:alpha val="25000"/>
              </a:schemeClr>
            </a:outerShdw>
          </a:effectLst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6D750397-AEBB-EC48-983C-D62E320DDA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08" y="547485"/>
            <a:ext cx="5969383" cy="1388465"/>
          </a:xfrm>
        </p:spPr>
        <p:txBody>
          <a:bodyPr>
            <a:noAutofit/>
          </a:bodyPr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This Is A Text Slide </a:t>
            </a:r>
            <a:br>
              <a:rPr lang="en-US"/>
            </a:br>
            <a:r>
              <a:rPr lang="en-US"/>
              <a:t>With An Image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4AC7DD1-050F-3241-ACB9-E103CA1D990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9187" y="2569555"/>
            <a:ext cx="6034849" cy="531813"/>
          </a:xfrm>
        </p:spPr>
        <p:txBody>
          <a:bodyPr anchor="ctr">
            <a:noAutofit/>
          </a:bodyPr>
          <a:lstStyle>
            <a:lvl1pPr marL="0" indent="0" algn="l">
              <a:buNone/>
              <a:defRPr sz="2600" b="1" i="0">
                <a:solidFill>
                  <a:schemeClr val="bg1"/>
                </a:solidFill>
                <a:latin typeface="Calibri Light" panose="020F0302020204030204" pitchFamily="34" charset="0"/>
                <a:ea typeface="Open Sans Semibold" panose="020B060603050402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400" b="1"/>
            </a:lvl2pPr>
            <a:lvl3pPr marL="914400" indent="0">
              <a:buNone/>
              <a:defRPr sz="2400" b="1"/>
            </a:lvl3pPr>
            <a:lvl4pPr marL="1371600" indent="0">
              <a:buNone/>
              <a:defRPr sz="2400" b="1"/>
            </a:lvl4pPr>
            <a:lvl5pPr marL="1828800" indent="0">
              <a:buNone/>
              <a:defRPr sz="2400" b="1"/>
            </a:lvl5pPr>
          </a:lstStyle>
          <a:p>
            <a:pPr lvl="0"/>
            <a:r>
              <a:rPr lang="en-US"/>
              <a:t>This is a sub header for the slide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944BEEA5-5357-B14B-A1C0-44A9CC0E8D7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9949" y="3145517"/>
            <a:ext cx="6034087" cy="3154363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.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1497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rgbClr val="363B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3D4D025-1756-E64F-971F-74B14616EC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853" t="11411" r="815" b="89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213E02-9DF0-C040-B886-813740C4944E}"/>
              </a:ext>
            </a:extLst>
          </p:cNvPr>
          <p:cNvSpPr/>
          <p:nvPr userDrawn="1"/>
        </p:nvSpPr>
        <p:spPr>
          <a:xfrm rot="10800000">
            <a:off x="1" y="6427618"/>
            <a:ext cx="12202510" cy="430382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35ED6A-9D61-0F49-8CAE-EFEEB64A4A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33768" y="6560561"/>
            <a:ext cx="1276446" cy="1696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6C62978-BB78-EA4A-8A58-CDCB52008392}"/>
              </a:ext>
            </a:extLst>
          </p:cNvPr>
          <p:cNvGrpSpPr/>
          <p:nvPr userDrawn="1"/>
        </p:nvGrpSpPr>
        <p:grpSpPr>
          <a:xfrm>
            <a:off x="5822327" y="3995857"/>
            <a:ext cx="647553" cy="62223"/>
            <a:chOff x="5960343" y="3683949"/>
            <a:chExt cx="647553" cy="62223"/>
          </a:xfrm>
          <a:solidFill>
            <a:srgbClr val="F5C001"/>
          </a:solidFill>
        </p:grpSpPr>
        <p:sp>
          <p:nvSpPr>
            <p:cNvPr id="9" name="Rectangle 2">
              <a:extLst>
                <a:ext uri="{FF2B5EF4-FFF2-40B4-BE49-F238E27FC236}">
                  <a16:creationId xmlns:a16="http://schemas.microsoft.com/office/drawing/2014/main" id="{FC23657D-3F5F-6A46-B12B-2D6F7015A7AC}"/>
                </a:ext>
              </a:extLst>
            </p:cNvPr>
            <p:cNvSpPr/>
            <p:nvPr/>
          </p:nvSpPr>
          <p:spPr>
            <a:xfrm>
              <a:off x="6101255" y="3683949"/>
              <a:ext cx="506641" cy="62223"/>
            </a:xfrm>
            <a:custGeom>
              <a:avLst/>
              <a:gdLst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22486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621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12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75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066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8836"/>
                <a:gd name="connsiteY0" fmla="*/ 0 h 77345"/>
                <a:gd name="connsiteX1" fmla="*/ 528836 w 528836"/>
                <a:gd name="connsiteY1" fmla="*/ 0 h 77345"/>
                <a:gd name="connsiteX2" fmla="*/ 506611 w 528836"/>
                <a:gd name="connsiteY2" fmla="*/ 77345 h 77345"/>
                <a:gd name="connsiteX3" fmla="*/ 0 w 528836"/>
                <a:gd name="connsiteY3" fmla="*/ 77345 h 77345"/>
                <a:gd name="connsiteX4" fmla="*/ 0 w 528836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066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22486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193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361" h="77345">
                  <a:moveTo>
                    <a:pt x="0" y="0"/>
                  </a:moveTo>
                  <a:lnTo>
                    <a:pt x="538361" y="0"/>
                  </a:lnTo>
                  <a:lnTo>
                    <a:pt x="519311" y="77345"/>
                  </a:lnTo>
                  <a:lnTo>
                    <a:pt x="0" y="7734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2">
              <a:extLst>
                <a:ext uri="{FF2B5EF4-FFF2-40B4-BE49-F238E27FC236}">
                  <a16:creationId xmlns:a16="http://schemas.microsoft.com/office/drawing/2014/main" id="{5EFDA43F-3168-C343-AE4D-6850FE2EA551}"/>
                </a:ext>
              </a:extLst>
            </p:cNvPr>
            <p:cNvSpPr/>
            <p:nvPr/>
          </p:nvSpPr>
          <p:spPr>
            <a:xfrm rot="10800000" flipV="1">
              <a:off x="5960343" y="3683949"/>
              <a:ext cx="506641" cy="62223"/>
            </a:xfrm>
            <a:custGeom>
              <a:avLst/>
              <a:gdLst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22486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621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12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75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066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8836"/>
                <a:gd name="connsiteY0" fmla="*/ 0 h 77345"/>
                <a:gd name="connsiteX1" fmla="*/ 528836 w 528836"/>
                <a:gd name="connsiteY1" fmla="*/ 0 h 77345"/>
                <a:gd name="connsiteX2" fmla="*/ 506611 w 528836"/>
                <a:gd name="connsiteY2" fmla="*/ 77345 h 77345"/>
                <a:gd name="connsiteX3" fmla="*/ 0 w 528836"/>
                <a:gd name="connsiteY3" fmla="*/ 77345 h 77345"/>
                <a:gd name="connsiteX4" fmla="*/ 0 w 528836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066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22486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193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361" h="77345">
                  <a:moveTo>
                    <a:pt x="0" y="0"/>
                  </a:moveTo>
                  <a:lnTo>
                    <a:pt x="538361" y="0"/>
                  </a:lnTo>
                  <a:lnTo>
                    <a:pt x="519311" y="77345"/>
                  </a:lnTo>
                  <a:lnTo>
                    <a:pt x="0" y="7734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A40D4B6-2906-3D47-98C7-407CC9043C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84230" y="2624137"/>
            <a:ext cx="8731250" cy="1015175"/>
          </a:xfrm>
        </p:spPr>
        <p:txBody>
          <a:bodyPr>
            <a:normAutofit/>
          </a:bodyPr>
          <a:lstStyle>
            <a:lvl1pPr marL="0" indent="0" algn="ctr">
              <a:buNone/>
              <a:defRPr sz="66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639436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28AB8B9-56EF-054E-9A66-170856EEDF1A}"/>
              </a:ext>
            </a:extLst>
          </p:cNvPr>
          <p:cNvSpPr/>
          <p:nvPr userDrawn="1"/>
        </p:nvSpPr>
        <p:spPr>
          <a:xfrm rot="10800000">
            <a:off x="1" y="0"/>
            <a:ext cx="12202510" cy="6858000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4E14C6-97D2-1F40-85F9-BDFE4BEE97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3768" y="6560561"/>
            <a:ext cx="1276446" cy="16965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C0216AC-9A6E-0D49-A348-BE7B1F56C0FB}"/>
              </a:ext>
            </a:extLst>
          </p:cNvPr>
          <p:cNvGrpSpPr/>
          <p:nvPr userDrawn="1"/>
        </p:nvGrpSpPr>
        <p:grpSpPr>
          <a:xfrm>
            <a:off x="5772223" y="3682706"/>
            <a:ext cx="647553" cy="62223"/>
            <a:chOff x="5960343" y="3683949"/>
            <a:chExt cx="647553" cy="62223"/>
          </a:xfrm>
          <a:solidFill>
            <a:srgbClr val="F5C001"/>
          </a:solidFill>
        </p:grpSpPr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970F60CD-A9D6-B245-8168-5C0AD0DE9975}"/>
                </a:ext>
              </a:extLst>
            </p:cNvPr>
            <p:cNvSpPr/>
            <p:nvPr/>
          </p:nvSpPr>
          <p:spPr>
            <a:xfrm>
              <a:off x="6101255" y="3683949"/>
              <a:ext cx="506641" cy="62223"/>
            </a:xfrm>
            <a:custGeom>
              <a:avLst/>
              <a:gdLst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22486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621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12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75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066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8836"/>
                <a:gd name="connsiteY0" fmla="*/ 0 h 77345"/>
                <a:gd name="connsiteX1" fmla="*/ 528836 w 528836"/>
                <a:gd name="connsiteY1" fmla="*/ 0 h 77345"/>
                <a:gd name="connsiteX2" fmla="*/ 506611 w 528836"/>
                <a:gd name="connsiteY2" fmla="*/ 77345 h 77345"/>
                <a:gd name="connsiteX3" fmla="*/ 0 w 528836"/>
                <a:gd name="connsiteY3" fmla="*/ 77345 h 77345"/>
                <a:gd name="connsiteX4" fmla="*/ 0 w 528836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066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22486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193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361" h="77345">
                  <a:moveTo>
                    <a:pt x="0" y="0"/>
                  </a:moveTo>
                  <a:lnTo>
                    <a:pt x="538361" y="0"/>
                  </a:lnTo>
                  <a:lnTo>
                    <a:pt x="519311" y="77345"/>
                  </a:lnTo>
                  <a:lnTo>
                    <a:pt x="0" y="7734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1" name="Rectangle 2">
              <a:extLst>
                <a:ext uri="{FF2B5EF4-FFF2-40B4-BE49-F238E27FC236}">
                  <a16:creationId xmlns:a16="http://schemas.microsoft.com/office/drawing/2014/main" id="{4BFB12D1-3882-8A41-9A91-C74525F6299C}"/>
                </a:ext>
              </a:extLst>
            </p:cNvPr>
            <p:cNvSpPr/>
            <p:nvPr/>
          </p:nvSpPr>
          <p:spPr>
            <a:xfrm rot="10800000" flipV="1">
              <a:off x="5960343" y="3683949"/>
              <a:ext cx="506641" cy="62223"/>
            </a:xfrm>
            <a:custGeom>
              <a:avLst/>
              <a:gdLst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22486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621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12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75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066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8836"/>
                <a:gd name="connsiteY0" fmla="*/ 0 h 77345"/>
                <a:gd name="connsiteX1" fmla="*/ 528836 w 528836"/>
                <a:gd name="connsiteY1" fmla="*/ 0 h 77345"/>
                <a:gd name="connsiteX2" fmla="*/ 506611 w 528836"/>
                <a:gd name="connsiteY2" fmla="*/ 77345 h 77345"/>
                <a:gd name="connsiteX3" fmla="*/ 0 w 528836"/>
                <a:gd name="connsiteY3" fmla="*/ 77345 h 77345"/>
                <a:gd name="connsiteX4" fmla="*/ 0 w 528836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066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22486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193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361" h="77345">
                  <a:moveTo>
                    <a:pt x="0" y="0"/>
                  </a:moveTo>
                  <a:lnTo>
                    <a:pt x="538361" y="0"/>
                  </a:lnTo>
                  <a:lnTo>
                    <a:pt x="519311" y="77345"/>
                  </a:lnTo>
                  <a:lnTo>
                    <a:pt x="0" y="7734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22" name="Text Placeholder 27">
            <a:extLst>
              <a:ext uri="{FF2B5EF4-FFF2-40B4-BE49-F238E27FC236}">
                <a16:creationId xmlns:a16="http://schemas.microsoft.com/office/drawing/2014/main" id="{A120A8FA-1732-834B-887C-CCABFFB6CB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7300" y="1596747"/>
            <a:ext cx="11397401" cy="1727761"/>
          </a:xfrm>
        </p:spPr>
        <p:txBody>
          <a:bodyPr>
            <a:normAutofit/>
          </a:bodyPr>
          <a:lstStyle>
            <a:lvl1pPr marL="0" indent="0" algn="ctr">
              <a:buNone/>
              <a:defRPr sz="66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77"/>
              </a:defRPr>
            </a:lvl2pPr>
            <a:lvl3pPr marL="914400" indent="0" algn="ctr">
              <a:buNone/>
              <a:defRPr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77"/>
              </a:defRPr>
            </a:lvl3pPr>
            <a:lvl4pPr marL="1371600" indent="0" algn="ctr">
              <a:buNone/>
              <a:defRPr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77"/>
              </a:defRPr>
            </a:lvl4pPr>
            <a:lvl5pPr marL="1828800" indent="0" algn="ctr">
              <a:buNone/>
              <a:defRPr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77"/>
              </a:defRPr>
            </a:lvl5pPr>
          </a:lstStyle>
          <a:p>
            <a:pPr lvl="0"/>
            <a:r>
              <a:rPr lang="en-US"/>
              <a:t>PRESENTATION </a:t>
            </a:r>
            <a:br>
              <a:rPr lang="en-US"/>
            </a:br>
            <a:r>
              <a:rPr lang="en-US"/>
              <a:t>TITLE SLIDE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2157CAD1-1E14-0E4E-A583-AF9C8F76C4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33598" y="4103127"/>
            <a:ext cx="7924800" cy="309610"/>
          </a:xfrm>
        </p:spPr>
        <p:txBody>
          <a:bodyPr>
            <a:no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/>
              <a:t>CONTENT OWNER/DEPARTMENT</a:t>
            </a:r>
          </a:p>
        </p:txBody>
      </p:sp>
      <p:sp>
        <p:nvSpPr>
          <p:cNvPr id="24" name="Text Placeholder 31">
            <a:extLst>
              <a:ext uri="{FF2B5EF4-FFF2-40B4-BE49-F238E27FC236}">
                <a16:creationId xmlns:a16="http://schemas.microsoft.com/office/drawing/2014/main" id="{A9282096-CBED-344F-AC2A-6C52B2C78F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03798" y="4770935"/>
            <a:ext cx="2184400" cy="230833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ctr">
              <a:buNone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ctr">
              <a:buNone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ctr">
              <a:buNone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Month 0000</a:t>
            </a:r>
          </a:p>
        </p:txBody>
      </p:sp>
    </p:spTree>
    <p:extLst>
      <p:ext uri="{BB962C8B-B14F-4D97-AF65-F5344CB8AC3E}">
        <p14:creationId xmlns:p14="http://schemas.microsoft.com/office/powerpoint/2010/main" val="1694278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7FA08EF-12BE-2145-91E4-8B7F5478DA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l="783" t="11348" r="629"/>
          <a:stretch/>
        </p:blipFill>
        <p:spPr>
          <a:xfrm>
            <a:off x="0" y="-1"/>
            <a:ext cx="12202512" cy="6858001"/>
          </a:xfrm>
          <a:prstGeom prst="rect">
            <a:avLst/>
          </a:prstGeom>
        </p:spPr>
      </p:pic>
      <p:sp>
        <p:nvSpPr>
          <p:cNvPr id="19" name="Freeform 18">
            <a:extLst>
              <a:ext uri="{FF2B5EF4-FFF2-40B4-BE49-F238E27FC236}">
                <a16:creationId xmlns:a16="http://schemas.microsoft.com/office/drawing/2014/main" id="{C08946F0-9FF3-8D4A-9BD5-E8B10D5AE06B}"/>
              </a:ext>
            </a:extLst>
          </p:cNvPr>
          <p:cNvSpPr/>
          <p:nvPr userDrawn="1"/>
        </p:nvSpPr>
        <p:spPr>
          <a:xfrm rot="5400000" flipH="1">
            <a:off x="338979" y="291949"/>
            <a:ext cx="5203605" cy="5881564"/>
          </a:xfrm>
          <a:custGeom>
            <a:avLst/>
            <a:gdLst>
              <a:gd name="connsiteX0" fmla="*/ 5203605 w 5203605"/>
              <a:gd name="connsiteY0" fmla="*/ 5881564 h 5881564"/>
              <a:gd name="connsiteX1" fmla="*/ 0 w 5203605"/>
              <a:gd name="connsiteY1" fmla="*/ 5881564 h 5881564"/>
              <a:gd name="connsiteX2" fmla="*/ 0 w 5203605"/>
              <a:gd name="connsiteY2" fmla="*/ 996800 h 5881564"/>
              <a:gd name="connsiteX3" fmla="*/ 5203605 w 5203605"/>
              <a:gd name="connsiteY3" fmla="*/ 0 h 5881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3605" h="5881564">
                <a:moveTo>
                  <a:pt x="5203605" y="5881564"/>
                </a:moveTo>
                <a:lnTo>
                  <a:pt x="0" y="5881564"/>
                </a:lnTo>
                <a:lnTo>
                  <a:pt x="0" y="996800"/>
                </a:lnTo>
                <a:lnTo>
                  <a:pt x="5203605" y="0"/>
                </a:lnTo>
                <a:close/>
              </a:path>
            </a:pathLst>
          </a:custGeom>
          <a:solidFill>
            <a:srgbClr val="322668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noFill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06C422F-1ED8-9946-A194-82E1805BF972}"/>
              </a:ext>
            </a:extLst>
          </p:cNvPr>
          <p:cNvSpPr txBox="1">
            <a:spLocks/>
          </p:cNvSpPr>
          <p:nvPr userDrawn="1"/>
        </p:nvSpPr>
        <p:spPr>
          <a:xfrm>
            <a:off x="548994" y="1437861"/>
            <a:ext cx="5639348" cy="78433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1247775" algn="l"/>
              </a:tabLst>
            </a:pPr>
            <a:endParaRPr lang="en-US">
              <a:solidFill>
                <a:srgbClr val="474747"/>
              </a:solidFill>
              <a:latin typeface="Encode Sans Normal" panose="02000000000000000000" pitchFamily="2" charset="77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6BB5331C-5317-8C42-B412-C9574A54E83F}"/>
              </a:ext>
            </a:extLst>
          </p:cNvPr>
          <p:cNvSpPr/>
          <p:nvPr userDrawn="1"/>
        </p:nvSpPr>
        <p:spPr>
          <a:xfrm>
            <a:off x="548993" y="2034842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2953EB3-AC3B-6D46-9B88-11DD7AF6CA9D}"/>
              </a:ext>
            </a:extLst>
          </p:cNvPr>
          <p:cNvSpPr/>
          <p:nvPr userDrawn="1"/>
        </p:nvSpPr>
        <p:spPr>
          <a:xfrm rot="10800000">
            <a:off x="1" y="6427618"/>
            <a:ext cx="12202510" cy="430382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87E6685-F0FF-6A40-827E-7DF5A92BFD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33768" y="6560561"/>
            <a:ext cx="1276446" cy="169654"/>
          </a:xfrm>
          <a:prstGeom prst="rect">
            <a:avLst/>
          </a:prstGeom>
        </p:spPr>
      </p:pic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2C0C038A-84D8-274D-812B-D3F280D14F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1837" y="1333183"/>
            <a:ext cx="4443413" cy="539750"/>
          </a:xfrm>
        </p:spPr>
        <p:txBody>
          <a:bodyPr>
            <a:noAutofit/>
          </a:bodyPr>
          <a:lstStyle>
            <a:lvl1pPr marL="0" indent="0">
              <a:buNone/>
              <a:defRPr sz="36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Banner Slide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D601DC7-5AB5-564F-AD3D-AD48BE2DD5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88" y="2364107"/>
            <a:ext cx="4462463" cy="2147888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</a:lstStyle>
          <a:p>
            <a:pPr lvl="0"/>
            <a:r>
              <a:rPr lang="en-US"/>
              <a:t>Bulleted Text</a:t>
            </a:r>
          </a:p>
          <a:p>
            <a:pPr lvl="1"/>
            <a:r>
              <a:rPr lang="en-US"/>
              <a:t>Sub-bulleted text</a:t>
            </a:r>
          </a:p>
          <a:p>
            <a:pPr lvl="2"/>
            <a:r>
              <a:rPr lang="en-US"/>
              <a:t>Sub-sub-bulleted text</a:t>
            </a:r>
          </a:p>
        </p:txBody>
      </p:sp>
    </p:spTree>
    <p:extLst>
      <p:ext uri="{BB962C8B-B14F-4D97-AF65-F5344CB8AC3E}">
        <p14:creationId xmlns:p14="http://schemas.microsoft.com/office/powerpoint/2010/main" val="778634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61642A4-2115-4A4B-9F6F-0D318B848294}"/>
              </a:ext>
            </a:extLst>
          </p:cNvPr>
          <p:cNvSpPr txBox="1">
            <a:spLocks/>
          </p:cNvSpPr>
          <p:nvPr userDrawn="1"/>
        </p:nvSpPr>
        <p:spPr>
          <a:xfrm>
            <a:off x="548994" y="1437861"/>
            <a:ext cx="5639348" cy="78433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1247775" algn="l"/>
              </a:tabLst>
            </a:pPr>
            <a:endParaRPr lang="en-US" b="0" i="0">
              <a:solidFill>
                <a:srgbClr val="474747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7AF5F4-B165-AF4A-A7BA-47FF4970BA51}"/>
              </a:ext>
            </a:extLst>
          </p:cNvPr>
          <p:cNvSpPr/>
          <p:nvPr userDrawn="1"/>
        </p:nvSpPr>
        <p:spPr>
          <a:xfrm rot="10800000">
            <a:off x="0" y="8964"/>
            <a:ext cx="12202510" cy="6849036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C43AFB02-8328-804B-8ED6-453C7E004456}"/>
              </a:ext>
            </a:extLst>
          </p:cNvPr>
          <p:cNvSpPr/>
          <p:nvPr userDrawn="1"/>
        </p:nvSpPr>
        <p:spPr>
          <a:xfrm>
            <a:off x="460093" y="2018396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2DFF8AE-616C-884C-B49A-F65C1DDF42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3768" y="6560561"/>
            <a:ext cx="1276446" cy="169654"/>
          </a:xfrm>
          <a:prstGeom prst="rect">
            <a:avLst/>
          </a:prstGeom>
        </p:spPr>
      </p:pic>
      <p:sp>
        <p:nvSpPr>
          <p:cNvPr id="15" name="Picture Placeholder 27">
            <a:extLst>
              <a:ext uri="{FF2B5EF4-FFF2-40B4-BE49-F238E27FC236}">
                <a16:creationId xmlns:a16="http://schemas.microsoft.com/office/drawing/2014/main" id="{E9DB332D-CA31-B742-9F51-AC603ED1C5C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56318" y="-6938"/>
            <a:ext cx="5465177" cy="642761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77800" sx="99000" sy="99000" algn="ctr" rotWithShape="0">
              <a:schemeClr val="tx1">
                <a:alpha val="25000"/>
              </a:schemeClr>
            </a:outerShdw>
          </a:effectLst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692C84C5-D5EE-B748-AC35-26795F91B4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4660" y="547485"/>
            <a:ext cx="5969383" cy="1388465"/>
          </a:xfrm>
        </p:spPr>
        <p:txBody>
          <a:bodyPr>
            <a:noAutofit/>
          </a:bodyPr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This Is A Text Slide </a:t>
            </a:r>
            <a:br>
              <a:rPr lang="en-US"/>
            </a:br>
            <a:r>
              <a:rPr lang="en-US"/>
              <a:t>With An Image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FAA7B6B-3336-D24B-930B-F0A64D95DD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4439" y="2569555"/>
            <a:ext cx="6034849" cy="531813"/>
          </a:xfrm>
        </p:spPr>
        <p:txBody>
          <a:bodyPr anchor="ctr">
            <a:noAutofit/>
          </a:bodyPr>
          <a:lstStyle>
            <a:lvl1pPr marL="0" indent="0" algn="l">
              <a:buNone/>
              <a:defRPr sz="2600" b="1" i="0">
                <a:solidFill>
                  <a:schemeClr val="bg1"/>
                </a:solidFill>
                <a:latin typeface="Calibri Light" panose="020F0302020204030204" pitchFamily="34" charset="0"/>
                <a:ea typeface="Open Sans Semibold" panose="020B060603050402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400" b="1"/>
            </a:lvl2pPr>
            <a:lvl3pPr marL="914400" indent="0">
              <a:buNone/>
              <a:defRPr sz="2400" b="1"/>
            </a:lvl3pPr>
            <a:lvl4pPr marL="1371600" indent="0">
              <a:buNone/>
              <a:defRPr sz="2400" b="1"/>
            </a:lvl4pPr>
            <a:lvl5pPr marL="1828800" indent="0">
              <a:buNone/>
              <a:defRPr sz="2400" b="1"/>
            </a:lvl5pPr>
          </a:lstStyle>
          <a:p>
            <a:pPr lvl="0"/>
            <a:r>
              <a:rPr lang="en-US"/>
              <a:t>This is a sub header for the slide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DAF0B48-447E-084E-B989-5ACA170D3E2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5201" y="3145517"/>
            <a:ext cx="6034087" cy="3154363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.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82944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28AB8B9-56EF-054E-9A66-170856EEDF1A}"/>
              </a:ext>
            </a:extLst>
          </p:cNvPr>
          <p:cNvSpPr/>
          <p:nvPr userDrawn="1"/>
        </p:nvSpPr>
        <p:spPr>
          <a:xfrm rot="10800000">
            <a:off x="1" y="0"/>
            <a:ext cx="12202510" cy="6858000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4E14C6-97D2-1F40-85F9-BDFE4BEE97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3768" y="6560561"/>
            <a:ext cx="1276446" cy="1696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53C947F-1C05-5140-B8B6-D75F9E85C29B}"/>
              </a:ext>
            </a:extLst>
          </p:cNvPr>
          <p:cNvGrpSpPr/>
          <p:nvPr userDrawn="1"/>
        </p:nvGrpSpPr>
        <p:grpSpPr>
          <a:xfrm>
            <a:off x="5822327" y="3995857"/>
            <a:ext cx="647553" cy="62223"/>
            <a:chOff x="5960343" y="3683949"/>
            <a:chExt cx="647553" cy="62223"/>
          </a:xfrm>
          <a:solidFill>
            <a:srgbClr val="F5C001"/>
          </a:solidFill>
        </p:grpSpPr>
        <p:sp>
          <p:nvSpPr>
            <p:cNvPr id="9" name="Rectangle 2">
              <a:extLst>
                <a:ext uri="{FF2B5EF4-FFF2-40B4-BE49-F238E27FC236}">
                  <a16:creationId xmlns:a16="http://schemas.microsoft.com/office/drawing/2014/main" id="{EDE2E24F-040F-E044-BECD-1E93135C8B57}"/>
                </a:ext>
              </a:extLst>
            </p:cNvPr>
            <p:cNvSpPr/>
            <p:nvPr/>
          </p:nvSpPr>
          <p:spPr>
            <a:xfrm>
              <a:off x="6101255" y="3683949"/>
              <a:ext cx="506641" cy="62223"/>
            </a:xfrm>
            <a:custGeom>
              <a:avLst/>
              <a:gdLst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22486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621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12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75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066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8836"/>
                <a:gd name="connsiteY0" fmla="*/ 0 h 77345"/>
                <a:gd name="connsiteX1" fmla="*/ 528836 w 528836"/>
                <a:gd name="connsiteY1" fmla="*/ 0 h 77345"/>
                <a:gd name="connsiteX2" fmla="*/ 506611 w 528836"/>
                <a:gd name="connsiteY2" fmla="*/ 77345 h 77345"/>
                <a:gd name="connsiteX3" fmla="*/ 0 w 528836"/>
                <a:gd name="connsiteY3" fmla="*/ 77345 h 77345"/>
                <a:gd name="connsiteX4" fmla="*/ 0 w 528836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066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22486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193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361" h="77345">
                  <a:moveTo>
                    <a:pt x="0" y="0"/>
                  </a:moveTo>
                  <a:lnTo>
                    <a:pt x="538361" y="0"/>
                  </a:lnTo>
                  <a:lnTo>
                    <a:pt x="519311" y="77345"/>
                  </a:lnTo>
                  <a:lnTo>
                    <a:pt x="0" y="7734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2">
              <a:extLst>
                <a:ext uri="{FF2B5EF4-FFF2-40B4-BE49-F238E27FC236}">
                  <a16:creationId xmlns:a16="http://schemas.microsoft.com/office/drawing/2014/main" id="{02FCD48B-F50B-F241-A6E6-EB4A75D5C945}"/>
                </a:ext>
              </a:extLst>
            </p:cNvPr>
            <p:cNvSpPr/>
            <p:nvPr/>
          </p:nvSpPr>
          <p:spPr>
            <a:xfrm rot="10800000" flipV="1">
              <a:off x="5960343" y="3683949"/>
              <a:ext cx="506641" cy="62223"/>
            </a:xfrm>
            <a:custGeom>
              <a:avLst/>
              <a:gdLst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22486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621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12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75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066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8836"/>
                <a:gd name="connsiteY0" fmla="*/ 0 h 77345"/>
                <a:gd name="connsiteX1" fmla="*/ 528836 w 528836"/>
                <a:gd name="connsiteY1" fmla="*/ 0 h 77345"/>
                <a:gd name="connsiteX2" fmla="*/ 506611 w 528836"/>
                <a:gd name="connsiteY2" fmla="*/ 77345 h 77345"/>
                <a:gd name="connsiteX3" fmla="*/ 0 w 528836"/>
                <a:gd name="connsiteY3" fmla="*/ 77345 h 77345"/>
                <a:gd name="connsiteX4" fmla="*/ 0 w 528836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066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22486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193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361" h="77345">
                  <a:moveTo>
                    <a:pt x="0" y="0"/>
                  </a:moveTo>
                  <a:lnTo>
                    <a:pt x="538361" y="0"/>
                  </a:lnTo>
                  <a:lnTo>
                    <a:pt x="519311" y="77345"/>
                  </a:lnTo>
                  <a:lnTo>
                    <a:pt x="0" y="7734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38091C6D-AD75-F04D-AEE3-252841C1D4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84230" y="2624137"/>
            <a:ext cx="8731250" cy="1015175"/>
          </a:xfrm>
        </p:spPr>
        <p:txBody>
          <a:bodyPr>
            <a:normAutofit/>
          </a:bodyPr>
          <a:lstStyle>
            <a:lvl1pPr marL="0" indent="0" algn="ctr">
              <a:buNone/>
              <a:defRPr sz="66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467452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D5AF3CE-DA85-CC41-93B0-BC9C8E12B1D4}"/>
              </a:ext>
            </a:extLst>
          </p:cNvPr>
          <p:cNvSpPr/>
          <p:nvPr userDrawn="1"/>
        </p:nvSpPr>
        <p:spPr>
          <a:xfrm rot="10800000">
            <a:off x="1" y="6427618"/>
            <a:ext cx="12202510" cy="430382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6135AC-37B7-8B49-A74C-1754F03A6F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3768" y="6560561"/>
            <a:ext cx="1276446" cy="16965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331F928-29C2-5747-B0E6-32AB08F7C6D1}"/>
              </a:ext>
            </a:extLst>
          </p:cNvPr>
          <p:cNvGrpSpPr/>
          <p:nvPr userDrawn="1"/>
        </p:nvGrpSpPr>
        <p:grpSpPr>
          <a:xfrm>
            <a:off x="5772223" y="3682706"/>
            <a:ext cx="647553" cy="62223"/>
            <a:chOff x="5960343" y="3683949"/>
            <a:chExt cx="647553" cy="62223"/>
          </a:xfrm>
          <a:solidFill>
            <a:srgbClr val="F5C001"/>
          </a:solidFill>
        </p:grpSpPr>
        <p:sp>
          <p:nvSpPr>
            <p:cNvPr id="21" name="Rectangle 2">
              <a:extLst>
                <a:ext uri="{FF2B5EF4-FFF2-40B4-BE49-F238E27FC236}">
                  <a16:creationId xmlns:a16="http://schemas.microsoft.com/office/drawing/2014/main" id="{BE6F6AF6-906E-9D40-BEAF-65D6F318DBD6}"/>
                </a:ext>
              </a:extLst>
            </p:cNvPr>
            <p:cNvSpPr/>
            <p:nvPr/>
          </p:nvSpPr>
          <p:spPr>
            <a:xfrm>
              <a:off x="6101255" y="3683949"/>
              <a:ext cx="506641" cy="62223"/>
            </a:xfrm>
            <a:custGeom>
              <a:avLst/>
              <a:gdLst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22486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621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12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75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066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8836"/>
                <a:gd name="connsiteY0" fmla="*/ 0 h 77345"/>
                <a:gd name="connsiteX1" fmla="*/ 528836 w 528836"/>
                <a:gd name="connsiteY1" fmla="*/ 0 h 77345"/>
                <a:gd name="connsiteX2" fmla="*/ 506611 w 528836"/>
                <a:gd name="connsiteY2" fmla="*/ 77345 h 77345"/>
                <a:gd name="connsiteX3" fmla="*/ 0 w 528836"/>
                <a:gd name="connsiteY3" fmla="*/ 77345 h 77345"/>
                <a:gd name="connsiteX4" fmla="*/ 0 w 528836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066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22486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193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361" h="77345">
                  <a:moveTo>
                    <a:pt x="0" y="0"/>
                  </a:moveTo>
                  <a:lnTo>
                    <a:pt x="538361" y="0"/>
                  </a:lnTo>
                  <a:lnTo>
                    <a:pt x="519311" y="77345"/>
                  </a:lnTo>
                  <a:lnTo>
                    <a:pt x="0" y="7734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9289507D-0BE9-EC44-A8C7-C81FAFD4DA2F}"/>
                </a:ext>
              </a:extLst>
            </p:cNvPr>
            <p:cNvSpPr/>
            <p:nvPr/>
          </p:nvSpPr>
          <p:spPr>
            <a:xfrm rot="10800000" flipV="1">
              <a:off x="5960343" y="3683949"/>
              <a:ext cx="506641" cy="62223"/>
            </a:xfrm>
            <a:custGeom>
              <a:avLst/>
              <a:gdLst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22486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621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12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75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066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8836"/>
                <a:gd name="connsiteY0" fmla="*/ 0 h 77345"/>
                <a:gd name="connsiteX1" fmla="*/ 528836 w 528836"/>
                <a:gd name="connsiteY1" fmla="*/ 0 h 77345"/>
                <a:gd name="connsiteX2" fmla="*/ 506611 w 528836"/>
                <a:gd name="connsiteY2" fmla="*/ 77345 h 77345"/>
                <a:gd name="connsiteX3" fmla="*/ 0 w 528836"/>
                <a:gd name="connsiteY3" fmla="*/ 77345 h 77345"/>
                <a:gd name="connsiteX4" fmla="*/ 0 w 528836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066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22486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193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361" h="77345">
                  <a:moveTo>
                    <a:pt x="0" y="0"/>
                  </a:moveTo>
                  <a:lnTo>
                    <a:pt x="538361" y="0"/>
                  </a:lnTo>
                  <a:lnTo>
                    <a:pt x="519311" y="77345"/>
                  </a:lnTo>
                  <a:lnTo>
                    <a:pt x="0" y="7734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23" name="Text Placeholder 27">
            <a:extLst>
              <a:ext uri="{FF2B5EF4-FFF2-40B4-BE49-F238E27FC236}">
                <a16:creationId xmlns:a16="http://schemas.microsoft.com/office/drawing/2014/main" id="{9F25F8E9-51D5-F64D-9EBC-5A9F79B707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9037" y="1596747"/>
            <a:ext cx="10853927" cy="1727761"/>
          </a:xfrm>
        </p:spPr>
        <p:txBody>
          <a:bodyPr>
            <a:normAutofit/>
          </a:bodyPr>
          <a:lstStyle>
            <a:lvl1pPr marL="0" indent="0" algn="ctr">
              <a:buNone/>
              <a:defRPr sz="6600" b="0" i="0">
                <a:solidFill>
                  <a:srgbClr val="2D2161"/>
                </a:solidFill>
                <a:effectLst/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77"/>
              </a:defRPr>
            </a:lvl2pPr>
            <a:lvl3pPr marL="914400" indent="0" algn="ctr">
              <a:buNone/>
              <a:defRPr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77"/>
              </a:defRPr>
            </a:lvl3pPr>
            <a:lvl4pPr marL="1371600" indent="0" algn="ctr">
              <a:buNone/>
              <a:defRPr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77"/>
              </a:defRPr>
            </a:lvl4pPr>
            <a:lvl5pPr marL="1828800" indent="0" algn="ctr">
              <a:buNone/>
              <a:defRPr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77"/>
              </a:defRPr>
            </a:lvl5pPr>
          </a:lstStyle>
          <a:p>
            <a:pPr lvl="0"/>
            <a:r>
              <a:rPr lang="en-US"/>
              <a:t>PRESENTATION </a:t>
            </a:r>
            <a:br>
              <a:rPr lang="en-US"/>
            </a:br>
            <a:r>
              <a:rPr lang="en-US"/>
              <a:t>TITLE SLIDE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C3883DBE-EEF2-5B4A-9E13-E39EBDEB43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33598" y="4103127"/>
            <a:ext cx="7924800" cy="309610"/>
          </a:xfrm>
        </p:spPr>
        <p:txBody>
          <a:bodyPr>
            <a:noAutofit/>
          </a:bodyPr>
          <a:lstStyle>
            <a:lvl1pPr marL="0" indent="0" algn="ctr">
              <a:buNone/>
              <a:defRPr sz="2400" b="0" i="0">
                <a:solidFill>
                  <a:srgbClr val="2D2161"/>
                </a:solidFill>
                <a:effectLst/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/>
              <a:t>CONTENT OWNER/DEPARTMENT</a:t>
            </a:r>
          </a:p>
        </p:txBody>
      </p:sp>
      <p:sp>
        <p:nvSpPr>
          <p:cNvPr id="25" name="Text Placeholder 31">
            <a:extLst>
              <a:ext uri="{FF2B5EF4-FFF2-40B4-BE49-F238E27FC236}">
                <a16:creationId xmlns:a16="http://schemas.microsoft.com/office/drawing/2014/main" id="{51437C27-472F-B043-81CA-CA567ED2D3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03798" y="4770935"/>
            <a:ext cx="2184400" cy="230833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solidFill>
                  <a:srgbClr val="2D2161"/>
                </a:solidFill>
                <a:effectLst/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ctr">
              <a:buNone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ctr">
              <a:buNone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ctr">
              <a:buNone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Month 0000</a:t>
            </a:r>
          </a:p>
        </p:txBody>
      </p:sp>
    </p:spTree>
    <p:extLst>
      <p:ext uri="{BB962C8B-B14F-4D97-AF65-F5344CB8AC3E}">
        <p14:creationId xmlns:p14="http://schemas.microsoft.com/office/powerpoint/2010/main" val="1483040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3B1EAFA-A9FE-C94D-8C17-6FCD4C5BE0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l="783" t="11348" r="629"/>
          <a:stretch/>
        </p:blipFill>
        <p:spPr>
          <a:xfrm>
            <a:off x="0" y="0"/>
            <a:ext cx="12202512" cy="685800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630A738-8362-1349-BBE5-AC8628190006}"/>
              </a:ext>
            </a:extLst>
          </p:cNvPr>
          <p:cNvSpPr txBox="1">
            <a:spLocks/>
          </p:cNvSpPr>
          <p:nvPr userDrawn="1"/>
        </p:nvSpPr>
        <p:spPr>
          <a:xfrm>
            <a:off x="548994" y="1437861"/>
            <a:ext cx="5639348" cy="78433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1247775" algn="l"/>
              </a:tabLst>
            </a:pPr>
            <a:endParaRPr lang="en-US" b="0" i="0">
              <a:solidFill>
                <a:srgbClr val="474747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1B12DB7F-84C0-1F47-8EA3-42EC29C9DFD1}"/>
              </a:ext>
            </a:extLst>
          </p:cNvPr>
          <p:cNvSpPr/>
          <p:nvPr userDrawn="1"/>
        </p:nvSpPr>
        <p:spPr>
          <a:xfrm rot="5400000" flipH="1">
            <a:off x="338979" y="273026"/>
            <a:ext cx="5203605" cy="5881564"/>
          </a:xfrm>
          <a:custGeom>
            <a:avLst/>
            <a:gdLst>
              <a:gd name="connsiteX0" fmla="*/ 5203605 w 5203605"/>
              <a:gd name="connsiteY0" fmla="*/ 5881564 h 5881564"/>
              <a:gd name="connsiteX1" fmla="*/ 0 w 5203605"/>
              <a:gd name="connsiteY1" fmla="*/ 5881564 h 5881564"/>
              <a:gd name="connsiteX2" fmla="*/ 0 w 5203605"/>
              <a:gd name="connsiteY2" fmla="*/ 996800 h 5881564"/>
              <a:gd name="connsiteX3" fmla="*/ 5203605 w 5203605"/>
              <a:gd name="connsiteY3" fmla="*/ 0 h 5881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3605" h="5881564">
                <a:moveTo>
                  <a:pt x="5203605" y="5881564"/>
                </a:moveTo>
                <a:lnTo>
                  <a:pt x="0" y="5881564"/>
                </a:lnTo>
                <a:lnTo>
                  <a:pt x="0" y="996800"/>
                </a:lnTo>
                <a:lnTo>
                  <a:pt x="5203605" y="0"/>
                </a:lnTo>
                <a:close/>
              </a:path>
            </a:pathLst>
          </a:custGeom>
          <a:solidFill>
            <a:srgbClr val="494C5D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>
                <a:noFill/>
              </a:rPr>
              <a:t>a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04EA99AD-FAC0-3742-8ABC-59B8728EE392}"/>
              </a:ext>
            </a:extLst>
          </p:cNvPr>
          <p:cNvSpPr/>
          <p:nvPr userDrawn="1"/>
        </p:nvSpPr>
        <p:spPr>
          <a:xfrm>
            <a:off x="548993" y="2034842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186E438-0D36-3A4C-A829-7D35F216A31E}"/>
              </a:ext>
            </a:extLst>
          </p:cNvPr>
          <p:cNvSpPr/>
          <p:nvPr userDrawn="1"/>
        </p:nvSpPr>
        <p:spPr>
          <a:xfrm rot="10800000">
            <a:off x="1" y="6427618"/>
            <a:ext cx="12202510" cy="430382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E9E6A88-DC43-3E4E-A32B-BA36366DC0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33768" y="6560561"/>
            <a:ext cx="1276446" cy="169654"/>
          </a:xfrm>
          <a:prstGeom prst="rect">
            <a:avLst/>
          </a:prstGeom>
        </p:spPr>
      </p:pic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153F1240-845E-3547-953B-B6BF9CA62A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1837" y="1333183"/>
            <a:ext cx="4443413" cy="539750"/>
          </a:xfrm>
        </p:spPr>
        <p:txBody>
          <a:bodyPr>
            <a:noAutofit/>
          </a:bodyPr>
          <a:lstStyle>
            <a:lvl1pPr marL="0" indent="0">
              <a:buNone/>
              <a:defRPr sz="36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Banner Slide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5860C80-FE76-A447-9D7F-2C17A81CB3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88" y="2364107"/>
            <a:ext cx="4462463" cy="2147888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</a:lstStyle>
          <a:p>
            <a:pPr lvl="0"/>
            <a:r>
              <a:rPr lang="en-US"/>
              <a:t>Bulleted Text</a:t>
            </a:r>
          </a:p>
          <a:p>
            <a:pPr lvl="1"/>
            <a:r>
              <a:rPr lang="en-US"/>
              <a:t>Sub-bulleted text</a:t>
            </a:r>
          </a:p>
          <a:p>
            <a:pPr lvl="2"/>
            <a:r>
              <a:rPr lang="en-US"/>
              <a:t>Sub-sub-bulleted text</a:t>
            </a:r>
          </a:p>
        </p:txBody>
      </p:sp>
    </p:spTree>
    <p:extLst>
      <p:ext uri="{BB962C8B-B14F-4D97-AF65-F5344CB8AC3E}">
        <p14:creationId xmlns:p14="http://schemas.microsoft.com/office/powerpoint/2010/main" val="24208656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D5AF3CE-DA85-CC41-93B0-BC9C8E12B1D4}"/>
              </a:ext>
            </a:extLst>
          </p:cNvPr>
          <p:cNvSpPr/>
          <p:nvPr userDrawn="1"/>
        </p:nvSpPr>
        <p:spPr>
          <a:xfrm rot="10800000">
            <a:off x="1" y="6427618"/>
            <a:ext cx="12202510" cy="430382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6135AC-37B7-8B49-A74C-1754F03A6F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3768" y="6560561"/>
            <a:ext cx="1276446" cy="1696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165FB28-5FF8-CF42-8FFA-ACB24B494E38}"/>
              </a:ext>
            </a:extLst>
          </p:cNvPr>
          <p:cNvGrpSpPr/>
          <p:nvPr userDrawn="1"/>
        </p:nvGrpSpPr>
        <p:grpSpPr>
          <a:xfrm>
            <a:off x="5822327" y="3995857"/>
            <a:ext cx="647553" cy="62223"/>
            <a:chOff x="5960343" y="3683949"/>
            <a:chExt cx="647553" cy="62223"/>
          </a:xfrm>
          <a:solidFill>
            <a:srgbClr val="F5C001"/>
          </a:solidFill>
        </p:grpSpPr>
        <p:sp>
          <p:nvSpPr>
            <p:cNvPr id="9" name="Rectangle 2">
              <a:extLst>
                <a:ext uri="{FF2B5EF4-FFF2-40B4-BE49-F238E27FC236}">
                  <a16:creationId xmlns:a16="http://schemas.microsoft.com/office/drawing/2014/main" id="{67817FC0-53BB-9A43-935F-9B2EFDA4EEC0}"/>
                </a:ext>
              </a:extLst>
            </p:cNvPr>
            <p:cNvSpPr/>
            <p:nvPr/>
          </p:nvSpPr>
          <p:spPr>
            <a:xfrm>
              <a:off x="6101255" y="3683949"/>
              <a:ext cx="506641" cy="62223"/>
            </a:xfrm>
            <a:custGeom>
              <a:avLst/>
              <a:gdLst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22486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621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12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75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066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8836"/>
                <a:gd name="connsiteY0" fmla="*/ 0 h 77345"/>
                <a:gd name="connsiteX1" fmla="*/ 528836 w 528836"/>
                <a:gd name="connsiteY1" fmla="*/ 0 h 77345"/>
                <a:gd name="connsiteX2" fmla="*/ 506611 w 528836"/>
                <a:gd name="connsiteY2" fmla="*/ 77345 h 77345"/>
                <a:gd name="connsiteX3" fmla="*/ 0 w 528836"/>
                <a:gd name="connsiteY3" fmla="*/ 77345 h 77345"/>
                <a:gd name="connsiteX4" fmla="*/ 0 w 528836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066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22486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193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361" h="77345">
                  <a:moveTo>
                    <a:pt x="0" y="0"/>
                  </a:moveTo>
                  <a:lnTo>
                    <a:pt x="538361" y="0"/>
                  </a:lnTo>
                  <a:lnTo>
                    <a:pt x="519311" y="77345"/>
                  </a:lnTo>
                  <a:lnTo>
                    <a:pt x="0" y="7734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2">
              <a:extLst>
                <a:ext uri="{FF2B5EF4-FFF2-40B4-BE49-F238E27FC236}">
                  <a16:creationId xmlns:a16="http://schemas.microsoft.com/office/drawing/2014/main" id="{450E161D-586C-3443-A13D-DC4A54C94D73}"/>
                </a:ext>
              </a:extLst>
            </p:cNvPr>
            <p:cNvSpPr/>
            <p:nvPr/>
          </p:nvSpPr>
          <p:spPr>
            <a:xfrm rot="10800000" flipV="1">
              <a:off x="5960343" y="3683949"/>
              <a:ext cx="506641" cy="62223"/>
            </a:xfrm>
            <a:custGeom>
              <a:avLst/>
              <a:gdLst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22486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621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12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75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066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8836"/>
                <a:gd name="connsiteY0" fmla="*/ 0 h 77345"/>
                <a:gd name="connsiteX1" fmla="*/ 528836 w 528836"/>
                <a:gd name="connsiteY1" fmla="*/ 0 h 77345"/>
                <a:gd name="connsiteX2" fmla="*/ 506611 w 528836"/>
                <a:gd name="connsiteY2" fmla="*/ 77345 h 77345"/>
                <a:gd name="connsiteX3" fmla="*/ 0 w 528836"/>
                <a:gd name="connsiteY3" fmla="*/ 77345 h 77345"/>
                <a:gd name="connsiteX4" fmla="*/ 0 w 528836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066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22486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193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361" h="77345">
                  <a:moveTo>
                    <a:pt x="0" y="0"/>
                  </a:moveTo>
                  <a:lnTo>
                    <a:pt x="538361" y="0"/>
                  </a:lnTo>
                  <a:lnTo>
                    <a:pt x="519311" y="77345"/>
                  </a:lnTo>
                  <a:lnTo>
                    <a:pt x="0" y="7734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 Placeholder 27">
            <a:extLst>
              <a:ext uri="{FF2B5EF4-FFF2-40B4-BE49-F238E27FC236}">
                <a16:creationId xmlns:a16="http://schemas.microsoft.com/office/drawing/2014/main" id="{E6A57F65-3B11-A54B-9425-CBC6124281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9139" y="2651209"/>
            <a:ext cx="10853927" cy="997248"/>
          </a:xfrm>
        </p:spPr>
        <p:txBody>
          <a:bodyPr>
            <a:normAutofit/>
          </a:bodyPr>
          <a:lstStyle>
            <a:lvl1pPr marL="0" indent="0" algn="ctr">
              <a:buNone/>
              <a:defRPr sz="6600" b="0" i="0">
                <a:solidFill>
                  <a:srgbClr val="2D2161"/>
                </a:solidFill>
                <a:effectLst/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77"/>
              </a:defRPr>
            </a:lvl2pPr>
            <a:lvl3pPr marL="914400" indent="0" algn="ctr">
              <a:buNone/>
              <a:defRPr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77"/>
              </a:defRPr>
            </a:lvl3pPr>
            <a:lvl4pPr marL="1371600" indent="0" algn="ctr">
              <a:buNone/>
              <a:defRPr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77"/>
              </a:defRPr>
            </a:lvl4pPr>
            <a:lvl5pPr marL="1828800" indent="0" algn="ctr">
              <a:buNone/>
              <a:defRPr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77"/>
              </a:defRPr>
            </a:lvl5pPr>
          </a:lstStyle>
          <a:p>
            <a:pPr lvl="0"/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150862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8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5993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D194F12-81F1-5145-AFD6-24ECA2F92A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853" t="11411" r="815" b="5643"/>
          <a:stretch/>
        </p:blipFill>
        <p:spPr>
          <a:xfrm>
            <a:off x="-1" y="-1"/>
            <a:ext cx="12192001" cy="642761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987A1DE-73B6-4D41-B0E9-451DB14C567C}"/>
              </a:ext>
            </a:extLst>
          </p:cNvPr>
          <p:cNvSpPr txBox="1">
            <a:spLocks/>
          </p:cNvSpPr>
          <p:nvPr userDrawn="1"/>
        </p:nvSpPr>
        <p:spPr>
          <a:xfrm>
            <a:off x="548994" y="1437861"/>
            <a:ext cx="5639348" cy="78433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1247775" algn="l"/>
              </a:tabLst>
            </a:pPr>
            <a:endParaRPr lang="en-US">
              <a:solidFill>
                <a:srgbClr val="474747"/>
              </a:solidFill>
              <a:latin typeface="Encode Sans Normal" panose="02000000000000000000" pitchFamily="2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E38ADB-0E91-4444-9134-0E20B7BF7957}"/>
              </a:ext>
            </a:extLst>
          </p:cNvPr>
          <p:cNvSpPr/>
          <p:nvPr userDrawn="1"/>
        </p:nvSpPr>
        <p:spPr>
          <a:xfrm rot="10800000">
            <a:off x="1" y="6427618"/>
            <a:ext cx="12202510" cy="430382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8954A20-8742-494E-A9A3-5A59CDEFD6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33768" y="6560561"/>
            <a:ext cx="1276446" cy="169654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A52E27C4-9C2D-9C4C-ACDB-8EA8C57E362D}"/>
              </a:ext>
            </a:extLst>
          </p:cNvPr>
          <p:cNvSpPr/>
          <p:nvPr userDrawn="1"/>
        </p:nvSpPr>
        <p:spPr>
          <a:xfrm rot="5400000" flipH="1">
            <a:off x="338980" y="284692"/>
            <a:ext cx="5203605" cy="5881564"/>
          </a:xfrm>
          <a:custGeom>
            <a:avLst/>
            <a:gdLst>
              <a:gd name="connsiteX0" fmla="*/ 5203605 w 5203605"/>
              <a:gd name="connsiteY0" fmla="*/ 5881564 h 5881564"/>
              <a:gd name="connsiteX1" fmla="*/ 0 w 5203605"/>
              <a:gd name="connsiteY1" fmla="*/ 5881564 h 5881564"/>
              <a:gd name="connsiteX2" fmla="*/ 0 w 5203605"/>
              <a:gd name="connsiteY2" fmla="*/ 996800 h 5881564"/>
              <a:gd name="connsiteX3" fmla="*/ 5203605 w 5203605"/>
              <a:gd name="connsiteY3" fmla="*/ 0 h 5881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3605" h="5881564">
                <a:moveTo>
                  <a:pt x="5203605" y="5881564"/>
                </a:moveTo>
                <a:lnTo>
                  <a:pt x="0" y="5881564"/>
                </a:lnTo>
                <a:lnTo>
                  <a:pt x="0" y="996800"/>
                </a:lnTo>
                <a:lnTo>
                  <a:pt x="5203605" y="0"/>
                </a:lnTo>
                <a:close/>
              </a:path>
            </a:pathLst>
          </a:cu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noFill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4006041E-2DF3-2146-AC40-F1887160D5C9}"/>
              </a:ext>
            </a:extLst>
          </p:cNvPr>
          <p:cNvSpPr/>
          <p:nvPr userDrawn="1"/>
        </p:nvSpPr>
        <p:spPr>
          <a:xfrm>
            <a:off x="485493" y="1964305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E92D3CC2-1BB5-444C-90B1-89DABF52CD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1837" y="1333183"/>
            <a:ext cx="4443413" cy="539750"/>
          </a:xfrm>
        </p:spPr>
        <p:txBody>
          <a:bodyPr>
            <a:noAutofit/>
          </a:bodyPr>
          <a:lstStyle>
            <a:lvl1pPr marL="0" indent="0">
              <a:buNone/>
              <a:defRPr sz="3600" b="0" i="0">
                <a:solidFill>
                  <a:srgbClr val="2D216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Banner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F3E7CF-4278-E041-B938-BA31023189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240" y="2364107"/>
            <a:ext cx="4462463" cy="2147888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</a:lstStyle>
          <a:p>
            <a:pPr lvl="0"/>
            <a:r>
              <a:rPr lang="en-US"/>
              <a:t>Bulleted text</a:t>
            </a:r>
          </a:p>
          <a:p>
            <a:pPr lvl="1"/>
            <a:r>
              <a:rPr lang="en-US"/>
              <a:t>Sub-bulleted text</a:t>
            </a:r>
          </a:p>
          <a:p>
            <a:pPr lvl="2"/>
            <a:r>
              <a:rPr lang="en-US"/>
              <a:t>Sub-sub-bulleted text</a:t>
            </a:r>
          </a:p>
        </p:txBody>
      </p:sp>
    </p:spTree>
    <p:extLst>
      <p:ext uri="{BB962C8B-B14F-4D97-AF65-F5344CB8AC3E}">
        <p14:creationId xmlns:p14="http://schemas.microsoft.com/office/powerpoint/2010/main" val="39690567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1_Title and Conten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67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67"/>
            </a:lvl1pPr>
            <a:lvl2pPr marL="1219170" lvl="1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67"/>
            </a:lvl2pPr>
            <a:lvl3pPr marL="1828754" lvl="2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67"/>
            </a:lvl3pPr>
            <a:lvl4pPr marL="2438339" lvl="3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67"/>
            </a:lvl4pPr>
            <a:lvl5pPr marL="3047924" lvl="4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67"/>
            </a:lvl5pPr>
            <a:lvl6pPr marL="3657509" lvl="5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67"/>
            </a:lvl6pPr>
            <a:lvl7pPr marL="4267093" lvl="6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67"/>
            </a:lvl7pPr>
            <a:lvl8pPr marL="4876678" lvl="7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67"/>
            </a:lvl8pPr>
            <a:lvl9pPr marL="5486263" lvl="8" indent="-423323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 sz="1467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 sz="1467"/>
            </a:lvl1pPr>
            <a:lvl2pPr marL="0" lvl="1" indent="0" algn="r" rtl="0">
              <a:spcBef>
                <a:spcPts val="0"/>
              </a:spcBef>
              <a:buNone/>
              <a:defRPr sz="1467"/>
            </a:lvl2pPr>
            <a:lvl3pPr marL="0" lvl="2" indent="0" algn="r" rtl="0">
              <a:spcBef>
                <a:spcPts val="0"/>
              </a:spcBef>
              <a:buNone/>
              <a:defRPr sz="1467"/>
            </a:lvl3pPr>
            <a:lvl4pPr marL="0" lvl="3" indent="0" algn="r" rtl="0">
              <a:spcBef>
                <a:spcPts val="0"/>
              </a:spcBef>
              <a:buNone/>
              <a:defRPr sz="1467"/>
            </a:lvl4pPr>
            <a:lvl5pPr marL="0" lvl="4" indent="0" algn="r" rtl="0">
              <a:spcBef>
                <a:spcPts val="0"/>
              </a:spcBef>
              <a:buNone/>
              <a:defRPr sz="1467"/>
            </a:lvl5pPr>
            <a:lvl6pPr marL="0" lvl="5" indent="0" algn="r" rtl="0">
              <a:spcBef>
                <a:spcPts val="0"/>
              </a:spcBef>
              <a:buNone/>
              <a:defRPr sz="1467"/>
            </a:lvl6pPr>
            <a:lvl7pPr marL="0" lvl="6" indent="0" algn="r" rtl="0">
              <a:spcBef>
                <a:spcPts val="0"/>
              </a:spcBef>
              <a:buNone/>
              <a:defRPr sz="1467"/>
            </a:lvl7pPr>
            <a:lvl8pPr marL="0" lvl="7" indent="0" algn="r" rtl="0">
              <a:spcBef>
                <a:spcPts val="0"/>
              </a:spcBef>
              <a:buNone/>
              <a:defRPr sz="1467"/>
            </a:lvl8pPr>
            <a:lvl9pPr marL="0" lvl="8" indent="0" algn="r" rtl="0">
              <a:spcBef>
                <a:spcPts val="0"/>
              </a:spcBef>
              <a:buNone/>
              <a:defRPr sz="1467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53753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1_Two Conten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67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67"/>
            </a:lvl1pPr>
            <a:lvl2pPr marL="1219170" lvl="1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67"/>
            </a:lvl2pPr>
            <a:lvl3pPr marL="1828754" lvl="2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67"/>
            </a:lvl3pPr>
            <a:lvl4pPr marL="2438339" lvl="3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67"/>
            </a:lvl4pPr>
            <a:lvl5pPr marL="3047924" lvl="4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67"/>
            </a:lvl5pPr>
            <a:lvl6pPr marL="3657509" lvl="5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67"/>
            </a:lvl6pPr>
            <a:lvl7pPr marL="4267093" lvl="6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67"/>
            </a:lvl7pPr>
            <a:lvl8pPr marL="4876678" lvl="7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67"/>
            </a:lvl8pPr>
            <a:lvl9pPr marL="5486263" lvl="8" indent="-423323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 sz="1467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67"/>
            </a:lvl1pPr>
            <a:lvl2pPr marL="1219170" lvl="1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67"/>
            </a:lvl2pPr>
            <a:lvl3pPr marL="1828754" lvl="2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67"/>
            </a:lvl3pPr>
            <a:lvl4pPr marL="2438339" lvl="3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67"/>
            </a:lvl4pPr>
            <a:lvl5pPr marL="3047924" lvl="4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67"/>
            </a:lvl5pPr>
            <a:lvl6pPr marL="3657509" lvl="5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67"/>
            </a:lvl6pPr>
            <a:lvl7pPr marL="4267093" lvl="6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67"/>
            </a:lvl7pPr>
            <a:lvl8pPr marL="4876678" lvl="7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67"/>
            </a:lvl8pPr>
            <a:lvl9pPr marL="5486263" lvl="8" indent="-423323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 sz="14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 sz="1467"/>
            </a:lvl1pPr>
            <a:lvl2pPr marL="0" lvl="1" indent="0" algn="r" rtl="0">
              <a:spcBef>
                <a:spcPts val="0"/>
              </a:spcBef>
              <a:buNone/>
              <a:defRPr sz="1467"/>
            </a:lvl2pPr>
            <a:lvl3pPr marL="0" lvl="2" indent="0" algn="r" rtl="0">
              <a:spcBef>
                <a:spcPts val="0"/>
              </a:spcBef>
              <a:buNone/>
              <a:defRPr sz="1467"/>
            </a:lvl3pPr>
            <a:lvl4pPr marL="0" lvl="3" indent="0" algn="r" rtl="0">
              <a:spcBef>
                <a:spcPts val="0"/>
              </a:spcBef>
              <a:buNone/>
              <a:defRPr sz="1467"/>
            </a:lvl4pPr>
            <a:lvl5pPr marL="0" lvl="4" indent="0" algn="r" rtl="0">
              <a:spcBef>
                <a:spcPts val="0"/>
              </a:spcBef>
              <a:buNone/>
              <a:defRPr sz="1467"/>
            </a:lvl5pPr>
            <a:lvl6pPr marL="0" lvl="5" indent="0" algn="r" rtl="0">
              <a:spcBef>
                <a:spcPts val="0"/>
              </a:spcBef>
              <a:buNone/>
              <a:defRPr sz="1467"/>
            </a:lvl6pPr>
            <a:lvl7pPr marL="0" lvl="6" indent="0" algn="r" rtl="0">
              <a:spcBef>
                <a:spcPts val="0"/>
              </a:spcBef>
              <a:buNone/>
              <a:defRPr sz="1467"/>
            </a:lvl7pPr>
            <a:lvl8pPr marL="0" lvl="7" indent="0" algn="r" rtl="0">
              <a:spcBef>
                <a:spcPts val="0"/>
              </a:spcBef>
              <a:buNone/>
              <a:defRPr sz="1467"/>
            </a:lvl8pPr>
            <a:lvl9pPr marL="0" lvl="8" indent="0" algn="r" rtl="0">
              <a:spcBef>
                <a:spcPts val="0"/>
              </a:spcBef>
              <a:buNone/>
              <a:defRPr sz="1467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480792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1_Section Header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831851" y="1709739"/>
            <a:ext cx="10515600" cy="28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1pPr>
            <a:lvl2pPr marL="1219170" lvl="1" indent="-304792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2000">
                <a:solidFill>
                  <a:srgbClr val="888888"/>
                </a:solidFill>
              </a:defRPr>
            </a:lvl2pPr>
            <a:lvl3pPr marL="1828754" lvl="2" indent="-304792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3pPr>
            <a:lvl4pPr marL="2438339" lvl="3" indent="-304792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4pPr>
            <a:lvl5pPr marL="3047924" lvl="4" indent="-304792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5pPr>
            <a:lvl6pPr marL="3657509" lvl="5" indent="-304792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6pPr>
            <a:lvl7pPr marL="4267093" lvl="6" indent="-304792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7pPr>
            <a:lvl8pPr marL="4876678" lvl="7" indent="-304792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8pPr>
            <a:lvl9pPr marL="5486263" lvl="8" indent="-304792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 sz="1467"/>
            </a:lvl1pPr>
            <a:lvl2pPr marL="0" lvl="1" indent="0" algn="r" rtl="0">
              <a:spcBef>
                <a:spcPts val="0"/>
              </a:spcBef>
              <a:buNone/>
              <a:defRPr sz="1467"/>
            </a:lvl2pPr>
            <a:lvl3pPr marL="0" lvl="2" indent="0" algn="r" rtl="0">
              <a:spcBef>
                <a:spcPts val="0"/>
              </a:spcBef>
              <a:buNone/>
              <a:defRPr sz="1467"/>
            </a:lvl3pPr>
            <a:lvl4pPr marL="0" lvl="3" indent="0" algn="r" rtl="0">
              <a:spcBef>
                <a:spcPts val="0"/>
              </a:spcBef>
              <a:buNone/>
              <a:defRPr sz="1467"/>
            </a:lvl4pPr>
            <a:lvl5pPr marL="0" lvl="4" indent="0" algn="r" rtl="0">
              <a:spcBef>
                <a:spcPts val="0"/>
              </a:spcBef>
              <a:buNone/>
              <a:defRPr sz="1467"/>
            </a:lvl5pPr>
            <a:lvl6pPr marL="0" lvl="5" indent="0" algn="r" rtl="0">
              <a:spcBef>
                <a:spcPts val="0"/>
              </a:spcBef>
              <a:buNone/>
              <a:defRPr sz="1467"/>
            </a:lvl6pPr>
            <a:lvl7pPr marL="0" lvl="6" indent="0" algn="r" rtl="0">
              <a:spcBef>
                <a:spcPts val="0"/>
              </a:spcBef>
              <a:buNone/>
              <a:defRPr sz="1467"/>
            </a:lvl7pPr>
            <a:lvl8pPr marL="0" lvl="7" indent="0" algn="r" rtl="0">
              <a:spcBef>
                <a:spcPts val="0"/>
              </a:spcBef>
              <a:buNone/>
              <a:defRPr sz="1467"/>
            </a:lvl8pPr>
            <a:lvl9pPr marL="0" lvl="8" indent="0" algn="r" rtl="0">
              <a:spcBef>
                <a:spcPts val="0"/>
              </a:spcBef>
              <a:buNone/>
              <a:defRPr sz="1467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71815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>
            <a:extLst>
              <a:ext uri="{FF2B5EF4-FFF2-40B4-BE49-F238E27FC236}">
                <a16:creationId xmlns:a16="http://schemas.microsoft.com/office/drawing/2014/main" id="{69BF7147-50F5-4F41-9C25-D0157AD64197}"/>
              </a:ext>
            </a:extLst>
          </p:cNvPr>
          <p:cNvSpPr/>
          <p:nvPr userDrawn="1"/>
        </p:nvSpPr>
        <p:spPr>
          <a:xfrm>
            <a:off x="460093" y="3320617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CDFDBE4-8A5D-0D4A-8C9D-75B546169958}"/>
              </a:ext>
            </a:extLst>
          </p:cNvPr>
          <p:cNvCxnSpPr>
            <a:cxnSpLocks/>
          </p:cNvCxnSpPr>
          <p:nvPr userDrawn="1"/>
        </p:nvCxnSpPr>
        <p:spPr>
          <a:xfrm>
            <a:off x="426249" y="3987505"/>
            <a:ext cx="3721608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3C79E06-84F7-2E49-B284-DB718FB0C302}"/>
              </a:ext>
            </a:extLst>
          </p:cNvPr>
          <p:cNvCxnSpPr>
            <a:cxnSpLocks/>
          </p:cNvCxnSpPr>
          <p:nvPr userDrawn="1"/>
        </p:nvCxnSpPr>
        <p:spPr>
          <a:xfrm>
            <a:off x="413472" y="5551870"/>
            <a:ext cx="3718778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8466400-681C-0E49-A1D6-B07A8ED73970}"/>
              </a:ext>
            </a:extLst>
          </p:cNvPr>
          <p:cNvCxnSpPr>
            <a:cxnSpLocks/>
          </p:cNvCxnSpPr>
          <p:nvPr userDrawn="1"/>
        </p:nvCxnSpPr>
        <p:spPr>
          <a:xfrm>
            <a:off x="413472" y="5152712"/>
            <a:ext cx="3718778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6E4DBFE2-D624-4F4B-BF6E-1393D96D0536}"/>
              </a:ext>
            </a:extLst>
          </p:cNvPr>
          <p:cNvSpPr/>
          <p:nvPr userDrawn="1"/>
        </p:nvSpPr>
        <p:spPr>
          <a:xfrm rot="10800000">
            <a:off x="1" y="6427618"/>
            <a:ext cx="12202510" cy="430382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A0032C1-BAEC-B74E-AD93-9B0F828ADC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3768" y="6560561"/>
            <a:ext cx="1276446" cy="169654"/>
          </a:xfrm>
          <a:prstGeom prst="rect">
            <a:avLst/>
          </a:prstGeom>
        </p:spPr>
      </p:pic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80FC3359-684A-8B4D-80F0-C01AE8D7C1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7431" y="1006807"/>
            <a:ext cx="4223195" cy="2158480"/>
          </a:xfrm>
        </p:spPr>
        <p:txBody>
          <a:bodyPr>
            <a:noAutofit/>
          </a:bodyPr>
          <a:lstStyle>
            <a:lvl1pPr marL="0" indent="0">
              <a:buNone/>
              <a:defRPr sz="3600" b="0" i="0">
                <a:solidFill>
                  <a:srgbClr val="2D216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Pie Chart or Other Chart Header </a:t>
            </a:r>
            <a:br>
              <a:rPr lang="en-US"/>
            </a:br>
            <a:r>
              <a:rPr lang="en-US"/>
              <a:t>Option Goes </a:t>
            </a:r>
            <a:br>
              <a:rPr lang="en-US"/>
            </a:br>
            <a:r>
              <a:rPr lang="en-US"/>
              <a:t>Here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E6E58A2-0303-F94C-AC7A-AB02D789910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0578" y="4513620"/>
            <a:ext cx="3701672" cy="547943"/>
          </a:xfrm>
        </p:spPr>
        <p:txBody>
          <a:bodyPr>
            <a:normAutofit/>
          </a:bodyPr>
          <a:lstStyle>
            <a:lvl1pPr marL="0" indent="0">
              <a:buNone/>
              <a:defRPr sz="4400" b="1" i="0">
                <a:solidFill>
                  <a:srgbClr val="2D2161"/>
                </a:solidFill>
                <a:latin typeface="Calibri Light" panose="020F0302020204030204" pitchFamily="34" charset="0"/>
                <a:ea typeface="Open Sans Semibold" panose="020B060603050402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b="1" i="0">
                <a:solidFill>
                  <a:srgbClr val="2D216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2pPr>
            <a:lvl3pPr marL="914400" indent="0">
              <a:buNone/>
              <a:defRPr b="1" i="0">
                <a:solidFill>
                  <a:srgbClr val="2D216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3pPr>
            <a:lvl4pPr marL="1371600" indent="0">
              <a:buNone/>
              <a:defRPr b="1" i="0">
                <a:solidFill>
                  <a:srgbClr val="2D216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4pPr>
            <a:lvl5pPr marL="1828800" indent="0">
              <a:buNone/>
              <a:defRPr b="1" i="0">
                <a:solidFill>
                  <a:srgbClr val="2D216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5pPr>
          </a:lstStyle>
          <a:p>
            <a:pPr lvl="0"/>
            <a:r>
              <a:rPr lang="en-US"/>
              <a:t>00.0%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199D707D-BE47-C04F-8DC0-BFB27BF5BA8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024" y="4016828"/>
            <a:ext cx="3678226" cy="374650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rgbClr val="2D2161"/>
                </a:solidFill>
                <a:latin typeface="Calibri Light" panose="020F0302020204030204" pitchFamily="34" charset="0"/>
                <a:ea typeface="Open Sans Semibold" panose="020B060603050402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b="1" i="0">
                <a:solidFill>
                  <a:srgbClr val="2D216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2pPr>
            <a:lvl3pPr marL="914400" indent="0">
              <a:buNone/>
              <a:defRPr b="1" i="0">
                <a:solidFill>
                  <a:srgbClr val="2D216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3pPr>
            <a:lvl4pPr marL="1371600" indent="0">
              <a:buNone/>
              <a:defRPr b="1" i="0">
                <a:solidFill>
                  <a:srgbClr val="2D216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4pPr>
            <a:lvl5pPr marL="1828800" indent="0">
              <a:buNone/>
              <a:defRPr b="1" i="0">
                <a:solidFill>
                  <a:srgbClr val="2D216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5pPr>
          </a:lstStyle>
          <a:p>
            <a:pPr lvl="0"/>
            <a:r>
              <a:rPr lang="en-US"/>
              <a:t>KEY  FIGURE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AC8679-80AD-784A-983E-FF7124CF98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0578" y="5220881"/>
            <a:ext cx="3717279" cy="206420"/>
          </a:xfrm>
        </p:spPr>
        <p:txBody>
          <a:bodyPr>
            <a:normAutofit/>
          </a:bodyPr>
          <a:lstStyle>
            <a:lvl1pPr marL="0" indent="0" algn="dist">
              <a:buNone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Data Period: Mon 0000 – Mon 0000</a:t>
            </a:r>
          </a:p>
        </p:txBody>
      </p:sp>
    </p:spTree>
    <p:extLst>
      <p:ext uri="{BB962C8B-B14F-4D97-AF65-F5344CB8AC3E}">
        <p14:creationId xmlns:p14="http://schemas.microsoft.com/office/powerpoint/2010/main" val="2586374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1F80D74-ABEC-7A44-BC3B-BE56621A31E2}"/>
              </a:ext>
            </a:extLst>
          </p:cNvPr>
          <p:cNvSpPr/>
          <p:nvPr userDrawn="1"/>
        </p:nvSpPr>
        <p:spPr>
          <a:xfrm rot="10800000">
            <a:off x="1" y="6427618"/>
            <a:ext cx="12202510" cy="430382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5392F5-7AF2-BA4C-8E02-BCB417EE94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3768" y="6560561"/>
            <a:ext cx="1276446" cy="16965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896ACD2-94B6-D346-A2AB-3D0F8E9EF72B}"/>
              </a:ext>
            </a:extLst>
          </p:cNvPr>
          <p:cNvSpPr txBox="1">
            <a:spLocks/>
          </p:cNvSpPr>
          <p:nvPr userDrawn="1"/>
        </p:nvSpPr>
        <p:spPr>
          <a:xfrm>
            <a:off x="548994" y="1437861"/>
            <a:ext cx="5639348" cy="78433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1247775" algn="l"/>
              </a:tabLst>
            </a:pPr>
            <a:endParaRPr lang="en-US" b="0" i="0">
              <a:solidFill>
                <a:srgbClr val="474747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6F9129E4-6001-BC46-9C7F-0E90825F923F}"/>
              </a:ext>
            </a:extLst>
          </p:cNvPr>
          <p:cNvSpPr/>
          <p:nvPr userDrawn="1"/>
        </p:nvSpPr>
        <p:spPr>
          <a:xfrm>
            <a:off x="472821" y="1166772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4C58C2A-26C9-5644-86EB-93C82F79F0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5170" y="1381125"/>
            <a:ext cx="8081518" cy="40005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Optional Subtext Can Go Here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B83BBA5E-A3F5-644A-91FF-E9C9476434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89692" y="1454006"/>
            <a:ext cx="4206875" cy="254000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 PERIOD: MON 0000 – MON 0000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965C936B-9802-7B40-AA7E-08555792A5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7227" y="501766"/>
            <a:ext cx="11011011" cy="662806"/>
          </a:xfrm>
        </p:spPr>
        <p:txBody>
          <a:bodyPr>
            <a:noAutofit/>
          </a:bodyPr>
          <a:lstStyle>
            <a:lvl1pPr marL="0" indent="0">
              <a:buNone/>
              <a:defRPr sz="3600" b="0" i="0">
                <a:solidFill>
                  <a:srgbClr val="2D216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Bar Chart Header Option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3936462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7">
            <a:extLst>
              <a:ext uri="{FF2B5EF4-FFF2-40B4-BE49-F238E27FC236}">
                <a16:creationId xmlns:a16="http://schemas.microsoft.com/office/drawing/2014/main" id="{D88639B0-FE1C-A54F-A9BE-E8DF9726570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26822" y="-6938"/>
            <a:ext cx="5465177" cy="642761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77800" sx="99000" sy="99000" algn="ctr" rotWithShape="0">
              <a:schemeClr val="tx1">
                <a:alpha val="25000"/>
              </a:schemeClr>
            </a:outerShdw>
          </a:effectLst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761325-484E-AF4E-B4AF-A9FF67664778}"/>
              </a:ext>
            </a:extLst>
          </p:cNvPr>
          <p:cNvSpPr txBox="1">
            <a:spLocks/>
          </p:cNvSpPr>
          <p:nvPr userDrawn="1"/>
        </p:nvSpPr>
        <p:spPr>
          <a:xfrm>
            <a:off x="548994" y="1437861"/>
            <a:ext cx="5639348" cy="78433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1247775" algn="l"/>
              </a:tabLst>
            </a:pPr>
            <a:endParaRPr lang="en-US">
              <a:solidFill>
                <a:srgbClr val="474747"/>
              </a:solidFill>
              <a:latin typeface="Encode Sans Normal" panose="02000000000000000000" pitchFamily="2" charset="77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BBCD33FE-B234-9144-BA9D-A6E549655BFB}"/>
              </a:ext>
            </a:extLst>
          </p:cNvPr>
          <p:cNvSpPr/>
          <p:nvPr userDrawn="1"/>
        </p:nvSpPr>
        <p:spPr>
          <a:xfrm>
            <a:off x="460093" y="2018396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829825-1911-9940-882B-06BDF5D9D8D2}"/>
              </a:ext>
            </a:extLst>
          </p:cNvPr>
          <p:cNvSpPr/>
          <p:nvPr userDrawn="1"/>
        </p:nvSpPr>
        <p:spPr>
          <a:xfrm rot="10800000">
            <a:off x="1" y="6427618"/>
            <a:ext cx="12202510" cy="430382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1BCAD31-0AA6-F943-A071-31E556E548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3768" y="6560561"/>
            <a:ext cx="1276446" cy="169654"/>
          </a:xfrm>
          <a:prstGeom prst="rect">
            <a:avLst/>
          </a:prstGeom>
        </p:spPr>
      </p:pic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C7B1F43D-5FAF-F244-A577-3C63E0BE7A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912" y="547486"/>
            <a:ext cx="5954462" cy="1354784"/>
          </a:xfrm>
        </p:spPr>
        <p:txBody>
          <a:bodyPr>
            <a:noAutofit/>
          </a:bodyPr>
          <a:lstStyle>
            <a:lvl1pPr marL="0" indent="0">
              <a:buNone/>
              <a:defRPr sz="4400" b="0" i="0">
                <a:solidFill>
                  <a:srgbClr val="2D216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This Is A Text Slide </a:t>
            </a:r>
            <a:br>
              <a:rPr lang="en-US"/>
            </a:br>
            <a:r>
              <a:rPr lang="en-US"/>
              <a:t>With An Image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DEAE396-DAAD-954A-9856-15C2BE330E1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9187" y="2569555"/>
            <a:ext cx="6034849" cy="531813"/>
          </a:xfrm>
        </p:spPr>
        <p:txBody>
          <a:bodyPr anchor="ctr">
            <a:noAutofit/>
          </a:bodyPr>
          <a:lstStyle>
            <a:lvl1pPr marL="0" indent="0" algn="l">
              <a:buNone/>
              <a:defRPr sz="2600" b="1" i="0">
                <a:solidFill>
                  <a:srgbClr val="2D2161"/>
                </a:solidFill>
                <a:latin typeface="Calibri Light" panose="020F0302020204030204" pitchFamily="34" charset="0"/>
                <a:ea typeface="Open Sans Semibold" panose="020B060603050402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400" b="1"/>
            </a:lvl2pPr>
            <a:lvl3pPr marL="914400" indent="0">
              <a:buNone/>
              <a:defRPr sz="2400" b="1"/>
            </a:lvl3pPr>
            <a:lvl4pPr marL="1371600" indent="0">
              <a:buNone/>
              <a:defRPr sz="2400" b="1"/>
            </a:lvl4pPr>
            <a:lvl5pPr marL="1828800" indent="0">
              <a:buNone/>
              <a:defRPr sz="2400" b="1"/>
            </a:lvl5pPr>
          </a:lstStyle>
          <a:p>
            <a:pPr lvl="0"/>
            <a:r>
              <a:rPr lang="en-US"/>
              <a:t>This is a sub header for the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2E54FB-8FD2-9E45-B145-5D4CA75895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6713" y="3101975"/>
            <a:ext cx="6034087" cy="3059113"/>
          </a:xfrm>
        </p:spPr>
        <p:txBody>
          <a:bodyPr/>
          <a:lstStyle>
            <a:lvl1pPr marL="91440" indent="0">
              <a:buNone/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548640" indent="0">
              <a:buNone/>
              <a:defRPr/>
            </a:lvl2pPr>
            <a:lvl3pPr marL="100584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.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.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6056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A5886CA6-E0FD-0C4C-B12B-3B71FEB98437}"/>
              </a:ext>
            </a:extLst>
          </p:cNvPr>
          <p:cNvSpPr/>
          <p:nvPr userDrawn="1"/>
        </p:nvSpPr>
        <p:spPr>
          <a:xfrm>
            <a:off x="460093" y="1345740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1A9B8F-F556-3E42-8516-149F3335AC51}"/>
              </a:ext>
            </a:extLst>
          </p:cNvPr>
          <p:cNvSpPr/>
          <p:nvPr userDrawn="1"/>
        </p:nvSpPr>
        <p:spPr>
          <a:xfrm rot="10800000">
            <a:off x="1" y="6427618"/>
            <a:ext cx="12202510" cy="430382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5933EB-3480-8E45-AC83-B462FE153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3768" y="6560561"/>
            <a:ext cx="1276446" cy="1696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1BFA879-C1EC-9C49-9962-0F8E7DA635E0}"/>
              </a:ext>
            </a:extLst>
          </p:cNvPr>
          <p:cNvSpPr/>
          <p:nvPr userDrawn="1"/>
        </p:nvSpPr>
        <p:spPr>
          <a:xfrm>
            <a:off x="6773703" y="1953928"/>
            <a:ext cx="4991477" cy="41801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8718163B-7B9D-6243-88B1-28BF51E9B2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4660" y="547486"/>
            <a:ext cx="10505188" cy="670468"/>
          </a:xfrm>
        </p:spPr>
        <p:txBody>
          <a:bodyPr>
            <a:noAutofit/>
          </a:bodyPr>
          <a:lstStyle>
            <a:lvl1pPr marL="0" indent="0">
              <a:buNone/>
              <a:defRPr sz="4400" b="0" i="0">
                <a:solidFill>
                  <a:srgbClr val="2D216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This Is A Text Slide With Bullet List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D3B6E95-ED5A-3C41-9D09-56FEAE69C0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9949" y="1836509"/>
            <a:ext cx="5930851" cy="531813"/>
          </a:xfrm>
        </p:spPr>
        <p:txBody>
          <a:bodyPr anchor="ctr">
            <a:noAutofit/>
          </a:bodyPr>
          <a:lstStyle>
            <a:lvl1pPr marL="0" indent="0" algn="l">
              <a:buNone/>
              <a:defRPr sz="2600" b="1" i="0">
                <a:solidFill>
                  <a:srgbClr val="2D2161"/>
                </a:solidFill>
                <a:latin typeface="Calibri Light" panose="020F0302020204030204" pitchFamily="34" charset="0"/>
                <a:ea typeface="Open Sans Semibold" panose="020B060603050402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400" b="1"/>
            </a:lvl2pPr>
            <a:lvl3pPr marL="914400" indent="0">
              <a:buNone/>
              <a:defRPr sz="2400" b="1"/>
            </a:lvl3pPr>
            <a:lvl4pPr marL="1371600" indent="0">
              <a:buNone/>
              <a:defRPr sz="2400" b="1"/>
            </a:lvl4pPr>
            <a:lvl5pPr marL="1828800" indent="0">
              <a:buNone/>
              <a:defRPr sz="2400" b="1"/>
            </a:lvl5pPr>
          </a:lstStyle>
          <a:p>
            <a:pPr lvl="0"/>
            <a:r>
              <a:rPr lang="en-US"/>
              <a:t>This is a sub header for the slide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1BCB61B-124F-9A4D-9464-DB384A5721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41575" y="2267005"/>
            <a:ext cx="4473639" cy="837291"/>
          </a:xfrm>
        </p:spPr>
        <p:txBody>
          <a:bodyPr anchor="ctr">
            <a:noAutofit/>
          </a:bodyPr>
          <a:lstStyle>
            <a:lvl1pPr marL="0" indent="0" algn="l">
              <a:buNone/>
              <a:defRPr sz="2600" b="1" i="0">
                <a:solidFill>
                  <a:srgbClr val="2D2161"/>
                </a:solidFill>
                <a:latin typeface="Calibri Light" panose="020F0302020204030204" pitchFamily="34" charset="0"/>
                <a:ea typeface="Open Sans Semibold" panose="020B060603050402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400" b="1"/>
            </a:lvl2pPr>
            <a:lvl3pPr marL="914400" indent="0">
              <a:buNone/>
              <a:defRPr sz="2400" b="1"/>
            </a:lvl3pPr>
            <a:lvl4pPr marL="1371600" indent="0">
              <a:buNone/>
              <a:defRPr sz="2400" b="1"/>
            </a:lvl4pPr>
            <a:lvl5pPr marL="1828800" indent="0">
              <a:buNone/>
              <a:defRPr sz="2400" b="1"/>
            </a:lvl5pPr>
          </a:lstStyle>
          <a:p>
            <a:pPr lvl="0"/>
            <a:r>
              <a:rPr lang="en-US"/>
              <a:t>This is a sub header for the bullets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49769D82-ECE9-FA43-AB1A-B2A89A2EC15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6713" y="2368322"/>
            <a:ext cx="6034087" cy="3059113"/>
          </a:xfrm>
        </p:spPr>
        <p:txBody>
          <a:bodyPr/>
          <a:lstStyle>
            <a:lvl1pPr marL="91440" indent="0">
              <a:buNone/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548640" indent="0">
              <a:buNone/>
              <a:defRPr/>
            </a:lvl2pPr>
            <a:lvl3pPr marL="100584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.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.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0194A-C8A8-2845-BB09-DA8866AC2BD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41640" y="3103563"/>
            <a:ext cx="4473575" cy="2854325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</a:lstStyle>
          <a:p>
            <a:pPr lvl="0"/>
            <a:r>
              <a:rPr lang="en-US"/>
              <a:t>First Bullet</a:t>
            </a:r>
          </a:p>
          <a:p>
            <a:pPr lvl="1"/>
            <a:r>
              <a:rPr lang="en-US"/>
              <a:t>Second bullet</a:t>
            </a:r>
          </a:p>
          <a:p>
            <a:pPr lvl="2"/>
            <a:r>
              <a:rPr lang="en-US"/>
              <a:t>Third bullet</a:t>
            </a:r>
          </a:p>
        </p:txBody>
      </p:sp>
    </p:spTree>
    <p:extLst>
      <p:ext uri="{BB962C8B-B14F-4D97-AF65-F5344CB8AC3E}">
        <p14:creationId xmlns:p14="http://schemas.microsoft.com/office/powerpoint/2010/main" val="2015312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9C60881-FE51-BC44-82AD-6206E042B9F4}"/>
              </a:ext>
            </a:extLst>
          </p:cNvPr>
          <p:cNvSpPr txBox="1">
            <a:spLocks/>
          </p:cNvSpPr>
          <p:nvPr userDrawn="1"/>
        </p:nvSpPr>
        <p:spPr>
          <a:xfrm>
            <a:off x="548994" y="1437861"/>
            <a:ext cx="5639348" cy="78433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1247775" algn="l"/>
              </a:tabLst>
            </a:pPr>
            <a:endParaRPr lang="en-US">
              <a:solidFill>
                <a:srgbClr val="474747"/>
              </a:solidFill>
              <a:latin typeface="Encode Sans Normal" panose="02000000000000000000" pitchFamily="2" charset="77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8625607A-9C1B-5D4E-B3F1-D9FF964D1A0A}"/>
              </a:ext>
            </a:extLst>
          </p:cNvPr>
          <p:cNvSpPr/>
          <p:nvPr userDrawn="1"/>
        </p:nvSpPr>
        <p:spPr>
          <a:xfrm>
            <a:off x="460093" y="1345740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C1367C-7DA8-4B47-B6B1-7582B4E2461A}"/>
              </a:ext>
            </a:extLst>
          </p:cNvPr>
          <p:cNvSpPr/>
          <p:nvPr userDrawn="1"/>
        </p:nvSpPr>
        <p:spPr>
          <a:xfrm rot="10800000">
            <a:off x="1" y="6427618"/>
            <a:ext cx="12202510" cy="430382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97D6C3-FEFA-F540-B5A3-FC59F48EE8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3768" y="6560561"/>
            <a:ext cx="1276446" cy="169654"/>
          </a:xfrm>
          <a:prstGeom prst="rect">
            <a:avLst/>
          </a:prstGeom>
        </p:spPr>
      </p:pic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85D3D1C9-3056-5740-A240-1C96EC50BA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08" y="547486"/>
            <a:ext cx="10505188" cy="670468"/>
          </a:xfrm>
        </p:spPr>
        <p:txBody>
          <a:bodyPr>
            <a:noAutofit/>
          </a:bodyPr>
          <a:lstStyle>
            <a:lvl1pPr marL="0" indent="0">
              <a:buNone/>
              <a:defRPr sz="4400" b="0" i="0">
                <a:solidFill>
                  <a:srgbClr val="2D216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This Is A Text Slide With Bullet List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73DA643-D2F5-BE40-B1CF-8A5BE3C4A1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9949" y="1836509"/>
            <a:ext cx="10093325" cy="531813"/>
          </a:xfrm>
        </p:spPr>
        <p:txBody>
          <a:bodyPr anchor="ctr">
            <a:noAutofit/>
          </a:bodyPr>
          <a:lstStyle>
            <a:lvl1pPr marL="0" indent="0" algn="l">
              <a:buNone/>
              <a:defRPr sz="2600" b="1" i="0">
                <a:solidFill>
                  <a:srgbClr val="2D2161"/>
                </a:solidFill>
                <a:latin typeface="Calibri Light" panose="020F0302020204030204" pitchFamily="34" charset="0"/>
                <a:ea typeface="Open Sans Semibold" panose="020B060603050402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400" b="1"/>
            </a:lvl2pPr>
            <a:lvl3pPr marL="914400" indent="0">
              <a:buNone/>
              <a:defRPr sz="2400" b="1"/>
            </a:lvl3pPr>
            <a:lvl4pPr marL="1371600" indent="0">
              <a:buNone/>
              <a:defRPr sz="2400" b="1"/>
            </a:lvl4pPr>
            <a:lvl5pPr marL="1828800" indent="0">
              <a:buNone/>
              <a:defRPr sz="2400" b="1"/>
            </a:lvl5pPr>
          </a:lstStyle>
          <a:p>
            <a:pPr lvl="0"/>
            <a:r>
              <a:rPr lang="en-US"/>
              <a:t>This is a sub header for the slide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FF1614B-4E84-EE4C-B30C-A7D4DE38413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6713" y="2368322"/>
            <a:ext cx="6034087" cy="3589566"/>
          </a:xfrm>
        </p:spPr>
        <p:txBody>
          <a:bodyPr/>
          <a:lstStyle>
            <a:lvl1pPr marL="228600" indent="-137160">
              <a:buFont typeface="Arial" panose="020B0604020202020204" pitchFamily="34" charset="0"/>
              <a:buChar char="•"/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548640" indent="0">
              <a:buNone/>
              <a:defRPr/>
            </a:lvl2pPr>
            <a:lvl3pPr marL="100584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. </a:t>
            </a:r>
          </a:p>
          <a:p>
            <a:pPr lvl="0"/>
            <a:r>
              <a:rPr lang="en-US"/>
              <a:t>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.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.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C5C8D58-3443-534E-B36A-93ECF11CEAB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34631" y="2368323"/>
            <a:ext cx="4898569" cy="3589566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</a:lstStyle>
          <a:p>
            <a:pPr lvl="0"/>
            <a:r>
              <a:rPr lang="en-US"/>
              <a:t>First Bullet</a:t>
            </a:r>
          </a:p>
          <a:p>
            <a:pPr lvl="1"/>
            <a:r>
              <a:rPr lang="en-US"/>
              <a:t>Second bullet</a:t>
            </a:r>
          </a:p>
          <a:p>
            <a:pPr lvl="2"/>
            <a:r>
              <a:rPr lang="en-US"/>
              <a:t>Third bullet</a:t>
            </a:r>
          </a:p>
          <a:p>
            <a:pPr lvl="0"/>
            <a:r>
              <a:rPr lang="en-US"/>
              <a:t>First Bullet</a:t>
            </a:r>
          </a:p>
          <a:p>
            <a:pPr lvl="1"/>
            <a:r>
              <a:rPr lang="en-US"/>
              <a:t>Second bullet</a:t>
            </a:r>
          </a:p>
          <a:p>
            <a:pPr lvl="2"/>
            <a:r>
              <a:rPr lang="en-US"/>
              <a:t>Third bullet</a:t>
            </a:r>
          </a:p>
          <a:p>
            <a:pPr lvl="0"/>
            <a:r>
              <a:rPr lang="en-US"/>
              <a:t>First Bullet</a:t>
            </a:r>
          </a:p>
          <a:p>
            <a:pPr lvl="1"/>
            <a:r>
              <a:rPr lang="en-US"/>
              <a:t>Second bullet</a:t>
            </a:r>
          </a:p>
          <a:p>
            <a:pPr lvl="2"/>
            <a:r>
              <a:rPr lang="en-US"/>
              <a:t>Third bullet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12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6FF793F-65FD-1A4D-B666-F161B25B643A}"/>
              </a:ext>
            </a:extLst>
          </p:cNvPr>
          <p:cNvSpPr/>
          <p:nvPr userDrawn="1"/>
        </p:nvSpPr>
        <p:spPr>
          <a:xfrm rot="10800000">
            <a:off x="1" y="6427618"/>
            <a:ext cx="12202510" cy="430382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30652A-1D36-464D-9B3F-63405A53EE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3768" y="6560561"/>
            <a:ext cx="1276446" cy="169654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06DD4F37-EF68-AB4B-AF67-C600877872AF}"/>
              </a:ext>
            </a:extLst>
          </p:cNvPr>
          <p:cNvSpPr/>
          <p:nvPr userDrawn="1"/>
        </p:nvSpPr>
        <p:spPr>
          <a:xfrm>
            <a:off x="460093" y="1345740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AC274391-D1BC-E842-95EF-78C5433A5F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08" y="547486"/>
            <a:ext cx="10505188" cy="670468"/>
          </a:xfrm>
        </p:spPr>
        <p:txBody>
          <a:bodyPr>
            <a:noAutofit/>
          </a:bodyPr>
          <a:lstStyle>
            <a:lvl1pPr marL="0" indent="0">
              <a:buNone/>
              <a:defRPr sz="4400" b="0" i="0">
                <a:solidFill>
                  <a:srgbClr val="2D216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This Is A Text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44AFE5-6468-FD4C-9FDF-AFC6F6CBA2A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9949" y="1836509"/>
            <a:ext cx="11340265" cy="531813"/>
          </a:xfrm>
        </p:spPr>
        <p:txBody>
          <a:bodyPr anchor="ctr">
            <a:noAutofit/>
          </a:bodyPr>
          <a:lstStyle>
            <a:lvl1pPr marL="0" indent="0" algn="l">
              <a:buNone/>
              <a:defRPr sz="2600" b="1" i="0">
                <a:solidFill>
                  <a:srgbClr val="2D2161"/>
                </a:solidFill>
                <a:latin typeface="Calibri Light" panose="020F0302020204030204" pitchFamily="34" charset="0"/>
                <a:ea typeface="Open Sans Semibold" panose="020B060603050402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400" b="1"/>
            </a:lvl2pPr>
            <a:lvl3pPr marL="914400" indent="0">
              <a:buNone/>
              <a:defRPr sz="2400" b="1"/>
            </a:lvl3pPr>
            <a:lvl4pPr marL="1371600" indent="0">
              <a:buNone/>
              <a:defRPr sz="2400" b="1"/>
            </a:lvl4pPr>
            <a:lvl5pPr marL="1828800" indent="0">
              <a:buNone/>
              <a:defRPr sz="2400" b="1"/>
            </a:lvl5pPr>
          </a:lstStyle>
          <a:p>
            <a:pPr lvl="0"/>
            <a:r>
              <a:rPr lang="en-US"/>
              <a:t>This is a sub header for the slide, this is a sub header for the slide.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5CEC4A4-7A9F-2548-948A-E0BA588B8C3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6713" y="2368322"/>
            <a:ext cx="11529631" cy="3059113"/>
          </a:xfrm>
        </p:spPr>
        <p:txBody>
          <a:bodyPr/>
          <a:lstStyle>
            <a:lvl1pPr marL="91440" indent="0">
              <a:buNone/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548640" indent="0">
              <a:buNone/>
              <a:defRPr/>
            </a:lvl2pPr>
            <a:lvl3pPr marL="100584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e</a:t>
            </a:r>
          </a:p>
          <a:p>
            <a:pPr lvl="0"/>
            <a:r>
              <a:rPr lang="en-US"/>
              <a:t>lit,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. </a:t>
            </a:r>
          </a:p>
          <a:p>
            <a:pPr lvl="0"/>
            <a:r>
              <a:rPr lang="en-US"/>
              <a:t>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.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6206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10055AC-7FEB-294A-A8B3-70BD3A994A1E}"/>
              </a:ext>
            </a:extLst>
          </p:cNvPr>
          <p:cNvSpPr/>
          <p:nvPr userDrawn="1"/>
        </p:nvSpPr>
        <p:spPr>
          <a:xfrm rot="10800000">
            <a:off x="1" y="6427618"/>
            <a:ext cx="12202510" cy="430382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52E622-961E-FE40-8FD0-B4B0D88612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3768" y="6560561"/>
            <a:ext cx="1276446" cy="16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54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E97C8CD-36C3-8749-982C-C857B510A467}"/>
              </a:ext>
            </a:extLst>
          </p:cNvPr>
          <p:cNvSpPr/>
          <p:nvPr userDrawn="1"/>
        </p:nvSpPr>
        <p:spPr>
          <a:xfrm rot="10800000">
            <a:off x="-5255" y="6427617"/>
            <a:ext cx="12202510" cy="430382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DF4CA1-2A1E-234B-8C6A-D5E6BEFB7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934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475DC-8970-264E-99E5-4D1C0D557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5933" y="1825625"/>
            <a:ext cx="10515600" cy="4351338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FD9F8E-3969-404C-ABB4-C41AC2F346E9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10270156" y="6555667"/>
            <a:ext cx="1447297" cy="19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25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2" r:id="rId10"/>
    <p:sldLayoutId id="2147483665" r:id="rId11"/>
    <p:sldLayoutId id="2147483664" r:id="rId12"/>
    <p:sldLayoutId id="2147483653" r:id="rId13"/>
    <p:sldLayoutId id="2147483661" r:id="rId14"/>
    <p:sldLayoutId id="2147483667" r:id="rId15"/>
    <p:sldLayoutId id="2147483663" r:id="rId16"/>
    <p:sldLayoutId id="2147483652" r:id="rId17"/>
    <p:sldLayoutId id="2147483666" r:id="rId18"/>
    <p:sldLayoutId id="2147483668" r:id="rId19"/>
    <p:sldLayoutId id="2147483669" r:id="rId20"/>
    <p:sldLayoutId id="2147483670" r:id="rId21"/>
    <p:sldLayoutId id="2147483671" r:id="rId2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2D2161"/>
          </a:solidFill>
          <a:latin typeface="Calibri Light" panose="020F0302020204030204" pitchFamily="34" charset="0"/>
          <a:ea typeface="+mj-ea"/>
          <a:cs typeface="Calibri Light" panose="020F0302020204030204" pitchFamily="34" charset="0"/>
        </a:defRPr>
      </a:lvl1pPr>
    </p:titleStyle>
    <p:bodyStyle>
      <a:lvl1pPr marL="228600" indent="-13716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b="0" i="0" kern="1200">
          <a:solidFill>
            <a:srgbClr val="363B4C"/>
          </a:solidFill>
          <a:latin typeface="Calibri Light" panose="020F0302020204030204" pitchFamily="34" charset="0"/>
          <a:ea typeface="Open Sans" panose="020B0606030504020204" pitchFamily="34" charset="0"/>
          <a:cs typeface="Calibri Light" panose="020F0302020204030204" pitchFamily="34" charset="0"/>
        </a:defRPr>
      </a:lvl1pPr>
      <a:lvl2pPr marL="685800" indent="-13716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b="0" i="0" kern="1200">
          <a:solidFill>
            <a:srgbClr val="363B4C"/>
          </a:solidFill>
          <a:latin typeface="Calibri Light" panose="020F0302020204030204" pitchFamily="34" charset="0"/>
          <a:ea typeface="Open Sans" panose="020B0606030504020204" pitchFamily="34" charset="0"/>
          <a:cs typeface="Calibri Light" panose="020F0302020204030204" pitchFamily="34" charset="0"/>
        </a:defRPr>
      </a:lvl2pPr>
      <a:lvl3pPr marL="1143000" indent="-13716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b="0" i="0" kern="1200">
          <a:solidFill>
            <a:srgbClr val="363B4C"/>
          </a:solidFill>
          <a:latin typeface="Calibri Light" panose="020F0302020204030204" pitchFamily="34" charset="0"/>
          <a:ea typeface="Open Sans" panose="020B0606030504020204" pitchFamily="34" charset="0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482697-E219-6A44-9D52-842E637927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UW Medicine</a:t>
            </a:r>
          </a:p>
          <a:p>
            <a:r>
              <a:rPr lang="en-US"/>
              <a:t>COVID-19 Vaccine Training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F3F116-7771-D84B-8873-39CBE82292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HMC Employee Health</a:t>
            </a:r>
          </a:p>
          <a:p>
            <a:r>
              <a:rPr lang="en-US"/>
              <a:t>UWMC Employee Health</a:t>
            </a:r>
          </a:p>
          <a:p>
            <a:r>
              <a:rPr lang="en-US"/>
              <a:t>UW Neighborhood Clinics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6416B16-3DF4-BD46-8D0D-8184DE895C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9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81"/>
    </mc:Choice>
    <mc:Fallback xmlns="">
      <p:transition spd="slow" advTm="50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6"/>
          <p:cNvSpPr txBox="1">
            <a:spLocks noGrp="1"/>
          </p:cNvSpPr>
          <p:nvPr>
            <p:ph type="title"/>
          </p:nvPr>
        </p:nvSpPr>
        <p:spPr>
          <a:xfrm>
            <a:off x="838200" y="142733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 algn="ctr">
              <a:buSzPts val="3300"/>
            </a:pPr>
            <a:r>
              <a:rPr lang="en" sz="3600">
                <a:latin typeface="Calibri Light"/>
                <a:cs typeface="Calibri Light"/>
              </a:rPr>
              <a:t>COVID-19 Vaccine Myth:</a:t>
            </a:r>
            <a:endParaRPr>
              <a:latin typeface="Calibri Light"/>
              <a:cs typeface="Calibri Light"/>
            </a:endParaRPr>
          </a:p>
        </p:txBody>
      </p:sp>
      <p:sp>
        <p:nvSpPr>
          <p:cNvPr id="242" name="Google Shape;242;p36"/>
          <p:cNvSpPr txBox="1"/>
          <p:nvPr/>
        </p:nvSpPr>
        <p:spPr>
          <a:xfrm>
            <a:off x="1219400" y="1181101"/>
            <a:ext cx="101344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3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“The side effects are worse than getting COVID-19”</a:t>
            </a:r>
            <a:endParaRPr sz="1467">
              <a:solidFill>
                <a:schemeClr val="dk2"/>
              </a:solidFill>
            </a:endParaRPr>
          </a:p>
        </p:txBody>
      </p:sp>
      <p:sp>
        <p:nvSpPr>
          <p:cNvPr id="243" name="Google Shape;243;p36"/>
          <p:cNvSpPr txBox="1"/>
          <p:nvPr/>
        </p:nvSpPr>
        <p:spPr>
          <a:xfrm>
            <a:off x="867000" y="1968767"/>
            <a:ext cx="45156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endParaRPr sz="24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44" name="Google Shape;244;p36"/>
          <p:cNvSpPr txBox="1"/>
          <p:nvPr/>
        </p:nvSpPr>
        <p:spPr>
          <a:xfrm>
            <a:off x="379300" y="2095234"/>
            <a:ext cx="11524000" cy="4210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8965" indent="-437515">
              <a:lnSpc>
                <a:spcPct val="115000"/>
              </a:lnSpc>
              <a:buClr>
                <a:schemeClr val="dk1"/>
              </a:buClr>
              <a:buSzPts val="1575"/>
              <a:buFont typeface="Lato"/>
              <a:buChar char="●"/>
            </a:pPr>
            <a:r>
              <a:rPr lang="en" sz="2800">
                <a:solidFill>
                  <a:srgbClr val="000000"/>
                </a:solidFill>
                <a:latin typeface="Calibri"/>
                <a:ea typeface="Lato"/>
                <a:cs typeface="Calibri"/>
                <a:sym typeface="Lato"/>
              </a:rPr>
              <a:t>Most people with side effects experience short-term mild or moderate reactions that resolve completely</a:t>
            </a:r>
            <a:endParaRPr lang="en-US" sz="2800">
              <a:solidFill>
                <a:srgbClr val="000000"/>
              </a:solidFill>
              <a:latin typeface="Calibri"/>
              <a:ea typeface="Lato"/>
              <a:cs typeface="Calibri"/>
            </a:endParaRPr>
          </a:p>
          <a:p>
            <a:pPr marL="608965" indent="-437515">
              <a:lnSpc>
                <a:spcPct val="115000"/>
              </a:lnSpc>
              <a:buClr>
                <a:schemeClr val="dk1"/>
              </a:buClr>
              <a:buSzPts val="1575"/>
              <a:buFont typeface="Lato"/>
              <a:buChar char="●"/>
            </a:pPr>
            <a:r>
              <a:rPr lang="en" sz="2800">
                <a:solidFill>
                  <a:srgbClr val="000000"/>
                </a:solidFill>
                <a:latin typeface="Calibri"/>
                <a:ea typeface="Lato"/>
                <a:cs typeface="Calibri"/>
                <a:sym typeface="Lato"/>
              </a:rPr>
              <a:t>Side effects of COVID-19:</a:t>
            </a:r>
            <a:endParaRPr sz="2800">
              <a:solidFill>
                <a:srgbClr val="000000"/>
              </a:solidFill>
              <a:latin typeface="Calibri"/>
              <a:ea typeface="Lato"/>
              <a:cs typeface="Calibri"/>
            </a:endParaRPr>
          </a:p>
          <a:p>
            <a:pPr marL="1218565" lvl="1" indent="-423545">
              <a:lnSpc>
                <a:spcPct val="115000"/>
              </a:lnSpc>
              <a:buClr>
                <a:schemeClr val="dk1"/>
              </a:buClr>
              <a:buSzPts val="1405"/>
              <a:buFont typeface="Lato"/>
              <a:buChar char="○"/>
            </a:pPr>
            <a:r>
              <a:rPr lang="en" sz="2800">
                <a:solidFill>
                  <a:srgbClr val="000000"/>
                </a:solidFill>
                <a:latin typeface="Calibri"/>
                <a:ea typeface="Lato"/>
                <a:cs typeface="Calibri"/>
                <a:sym typeface="Lato"/>
              </a:rPr>
              <a:t>Isolation</a:t>
            </a:r>
            <a:endParaRPr sz="2800">
              <a:solidFill>
                <a:srgbClr val="000000"/>
              </a:solidFill>
              <a:latin typeface="Calibri"/>
              <a:ea typeface="Lato"/>
              <a:cs typeface="Calibri"/>
            </a:endParaRPr>
          </a:p>
          <a:p>
            <a:pPr marL="1218565" lvl="1" indent="-423545">
              <a:lnSpc>
                <a:spcPct val="115000"/>
              </a:lnSpc>
              <a:buClr>
                <a:schemeClr val="dk1"/>
              </a:buClr>
              <a:buSzPts val="1405"/>
              <a:buFont typeface="Lato"/>
              <a:buChar char="○"/>
            </a:pPr>
            <a:r>
              <a:rPr lang="en" sz="2800">
                <a:solidFill>
                  <a:srgbClr val="000000"/>
                </a:solidFill>
                <a:latin typeface="Calibri"/>
                <a:ea typeface="Lato"/>
                <a:cs typeface="Calibri"/>
                <a:sym typeface="Lato"/>
              </a:rPr>
              <a:t>Hospitalization</a:t>
            </a:r>
            <a:endParaRPr sz="2800">
              <a:solidFill>
                <a:srgbClr val="000000"/>
              </a:solidFill>
              <a:latin typeface="Calibri"/>
              <a:ea typeface="Lato"/>
              <a:cs typeface="Calibri"/>
            </a:endParaRPr>
          </a:p>
          <a:p>
            <a:pPr marL="1218565" lvl="1" indent="-423545">
              <a:lnSpc>
                <a:spcPct val="115000"/>
              </a:lnSpc>
              <a:buClr>
                <a:schemeClr val="dk1"/>
              </a:buClr>
              <a:buSzPts val="1405"/>
              <a:buFont typeface="Lato"/>
              <a:buChar char="○"/>
            </a:pPr>
            <a:r>
              <a:rPr lang="en" sz="2800">
                <a:solidFill>
                  <a:srgbClr val="000000"/>
                </a:solidFill>
                <a:latin typeface="Calibri"/>
                <a:ea typeface="Lato"/>
                <a:cs typeface="Calibri"/>
                <a:sym typeface="Lato"/>
              </a:rPr>
              <a:t>Long-term symptoms and disability</a:t>
            </a:r>
            <a:endParaRPr lang="en" sz="2800">
              <a:solidFill>
                <a:srgbClr val="000000"/>
              </a:solidFill>
              <a:latin typeface="Calibri"/>
              <a:ea typeface="Lato"/>
              <a:cs typeface="Calibri"/>
            </a:endParaRPr>
          </a:p>
          <a:p>
            <a:pPr marL="1218565" lvl="1" indent="-423545">
              <a:lnSpc>
                <a:spcPct val="114999"/>
              </a:lnSpc>
              <a:buClr>
                <a:schemeClr val="dk1"/>
              </a:buClr>
              <a:buSzPts val="1405"/>
              <a:buFont typeface="Lato"/>
              <a:buChar char="○"/>
            </a:pPr>
            <a:r>
              <a:rPr lang="en" sz="2800">
                <a:solidFill>
                  <a:srgbClr val="000000"/>
                </a:solidFill>
                <a:latin typeface="Calibri"/>
                <a:ea typeface="Lato"/>
                <a:cs typeface="Calibri"/>
                <a:sym typeface="Lato"/>
              </a:rPr>
              <a:t>Infect other people</a:t>
            </a:r>
            <a:endParaRPr sz="2800">
              <a:solidFill>
                <a:srgbClr val="000000"/>
              </a:solidFill>
              <a:latin typeface="Calibri"/>
              <a:ea typeface="Lato"/>
              <a:cs typeface="Calibri"/>
            </a:endParaRPr>
          </a:p>
          <a:p>
            <a:pPr marL="1218565" lvl="1" indent="-423545">
              <a:lnSpc>
                <a:spcPct val="115000"/>
              </a:lnSpc>
              <a:buClr>
                <a:schemeClr val="dk1"/>
              </a:buClr>
              <a:buSzPts val="1405"/>
              <a:buFont typeface="Lato"/>
              <a:buChar char="○"/>
            </a:pPr>
            <a:r>
              <a:rPr lang="en" sz="2800">
                <a:solidFill>
                  <a:srgbClr val="000000"/>
                </a:solidFill>
                <a:latin typeface="Calibri"/>
                <a:ea typeface="Lato"/>
                <a:cs typeface="Calibri"/>
                <a:sym typeface="Lato"/>
              </a:rPr>
              <a:t>Death </a:t>
            </a:r>
            <a:endParaRPr sz="2800">
              <a:solidFill>
                <a:srgbClr val="000000"/>
              </a:solidFill>
              <a:latin typeface="Calibri" panose="020F0502020204030204" pitchFamily="34" charset="0"/>
              <a:ea typeface="Lato"/>
              <a:cs typeface="Calibri" panose="020F050202020403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AAFD2E0-B1CB-D344-BB6E-81ACA6BF79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15"/>
    </mc:Choice>
    <mc:Fallback xmlns="">
      <p:transition spd="slow" advTm="35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7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7372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 algn="ctr">
              <a:buSzPts val="3300"/>
            </a:pPr>
            <a:r>
              <a:rPr lang="en" sz="4000"/>
              <a:t>Are these vaccines safe?</a:t>
            </a:r>
            <a:endParaRPr sz="4000"/>
          </a:p>
        </p:txBody>
      </p:sp>
      <p:sp>
        <p:nvSpPr>
          <p:cNvPr id="9" name="Google Shape;158;p25">
            <a:extLst>
              <a:ext uri="{FF2B5EF4-FFF2-40B4-BE49-F238E27FC236}">
                <a16:creationId xmlns:a16="http://schemas.microsoft.com/office/drawing/2014/main" id="{3AD96538-0479-9D40-B401-8367CDF60BD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26950" y="1104474"/>
            <a:ext cx="10926850" cy="43513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rmAutofit fontScale="92500" lnSpcReduction="20000"/>
          </a:bodyPr>
          <a:lstStyle/>
          <a:p>
            <a:pPr marL="236855" indent="-313055">
              <a:lnSpc>
                <a:spcPct val="150000"/>
              </a:lnSpc>
              <a:spcBef>
                <a:spcPts val="0"/>
              </a:spcBef>
              <a:buSzPts val="3100"/>
            </a:pPr>
            <a:r>
              <a:rPr lang="en-US" sz="3200">
                <a:latin typeface="Calibri Light"/>
                <a:ea typeface="Open Sans"/>
                <a:cs typeface="Calibri Light"/>
              </a:rPr>
              <a:t>Scientists and companies accelerated vaccine development and production </a:t>
            </a:r>
            <a:r>
              <a:rPr lang="en-US" sz="3200" u="sng">
                <a:latin typeface="Calibri Light"/>
                <a:ea typeface="Open Sans"/>
                <a:cs typeface="Calibri Light"/>
              </a:rPr>
              <a:t>but did not skip</a:t>
            </a:r>
            <a:r>
              <a:rPr lang="en-US" sz="3200">
                <a:latin typeface="Calibri Light"/>
                <a:ea typeface="Open Sans"/>
                <a:cs typeface="Calibri Light"/>
              </a:rPr>
              <a:t> any of the normal steps</a:t>
            </a:r>
            <a:endParaRPr lang="en-US">
              <a:latin typeface="Calibri Light"/>
              <a:ea typeface="Open Sans"/>
              <a:cs typeface="Calibri Light"/>
            </a:endParaRPr>
          </a:p>
          <a:p>
            <a:pPr marL="236855" indent="-313055">
              <a:lnSpc>
                <a:spcPct val="150000"/>
              </a:lnSpc>
              <a:spcBef>
                <a:spcPts val="0"/>
              </a:spcBef>
              <a:buSzPts val="3100"/>
            </a:pPr>
            <a:r>
              <a:rPr lang="en-US" sz="3200">
                <a:latin typeface="Calibri Light"/>
                <a:ea typeface="Open Sans"/>
                <a:cs typeface="Calibri Light"/>
              </a:rPr>
              <a:t>Vaccine safety process was NOT done at warp speed</a:t>
            </a:r>
          </a:p>
          <a:p>
            <a:pPr marL="236855" indent="-313055">
              <a:lnSpc>
                <a:spcPct val="150000"/>
              </a:lnSpc>
              <a:spcBef>
                <a:spcPts val="0"/>
              </a:spcBef>
              <a:buSzPts val="3100"/>
            </a:pPr>
            <a:r>
              <a:rPr lang="en-US" sz="3200">
                <a:latin typeface="Calibri Light"/>
                <a:ea typeface="Open Sans"/>
                <a:cs typeface="Calibri Light"/>
              </a:rPr>
              <a:t>Same rigorous safety standards as all other vaccines</a:t>
            </a:r>
          </a:p>
          <a:p>
            <a:pPr marL="236855" indent="-313055">
              <a:lnSpc>
                <a:spcPct val="150000"/>
              </a:lnSpc>
              <a:spcBef>
                <a:spcPts val="0"/>
              </a:spcBef>
              <a:buSzPts val="3100"/>
            </a:pPr>
            <a:r>
              <a:rPr lang="en-US" sz="3200">
                <a:latin typeface="Calibri Light"/>
                <a:ea typeface="Open Sans"/>
                <a:cs typeface="Calibri Light"/>
              </a:rPr>
              <a:t>UW Medicine has vaccinated 100’s of thousands of patients and staff </a:t>
            </a:r>
            <a:r>
              <a:rPr lang="en-US" sz="3200" b="1">
                <a:latin typeface="Calibri Light"/>
                <a:ea typeface="Open Sans"/>
                <a:cs typeface="Calibri Light"/>
              </a:rPr>
              <a:t>safely</a:t>
            </a:r>
          </a:p>
          <a:p>
            <a:pPr marL="236855" indent="-313055">
              <a:lnSpc>
                <a:spcPct val="150000"/>
              </a:lnSpc>
              <a:spcBef>
                <a:spcPts val="0"/>
              </a:spcBef>
              <a:buSzPts val="3100"/>
            </a:pPr>
            <a:r>
              <a:rPr lang="en-US" sz="3200">
                <a:latin typeface="Calibri Light"/>
                <a:ea typeface="Open Sans"/>
                <a:cs typeface="Calibri Light"/>
              </a:rPr>
              <a:t>100’s of millions of doses have been given </a:t>
            </a:r>
            <a:r>
              <a:rPr lang="en-US" sz="3200" b="1">
                <a:latin typeface="Calibri Light"/>
                <a:ea typeface="Open Sans"/>
                <a:cs typeface="Calibri Light"/>
              </a:rPr>
              <a:t>SAFELY</a:t>
            </a:r>
            <a:r>
              <a:rPr lang="en-US" sz="3200">
                <a:latin typeface="Calibri Light"/>
                <a:ea typeface="Open Sans"/>
                <a:cs typeface="Calibri Light"/>
              </a:rPr>
              <a:t> around the world</a:t>
            </a:r>
          </a:p>
          <a:p>
            <a:pPr marL="237061" indent="-313259">
              <a:lnSpc>
                <a:spcPct val="150000"/>
              </a:lnSpc>
              <a:spcBef>
                <a:spcPts val="0"/>
              </a:spcBef>
              <a:buSzPts val="3100"/>
            </a:pPr>
            <a:endParaRPr lang="en-US" sz="3200"/>
          </a:p>
          <a:p>
            <a:pPr marL="237061" indent="-313259">
              <a:lnSpc>
                <a:spcPct val="150000"/>
              </a:lnSpc>
              <a:spcBef>
                <a:spcPts val="0"/>
              </a:spcBef>
              <a:buSzPts val="3100"/>
            </a:pPr>
            <a:endParaRPr lang="en-US" sz="3200"/>
          </a:p>
          <a:p>
            <a:pPr marL="237061" indent="-313259">
              <a:lnSpc>
                <a:spcPct val="150000"/>
              </a:lnSpc>
              <a:spcBef>
                <a:spcPts val="0"/>
              </a:spcBef>
              <a:buSzPts val="3100"/>
            </a:pPr>
            <a:endParaRPr lang="en-US" sz="3200"/>
          </a:p>
          <a:p>
            <a:pPr marL="237061" indent="-313259">
              <a:lnSpc>
                <a:spcPct val="150000"/>
              </a:lnSpc>
              <a:spcBef>
                <a:spcPts val="0"/>
              </a:spcBef>
              <a:buSzPts val="3100"/>
            </a:pPr>
            <a:endParaRPr lang="en" sz="3200" b="1"/>
          </a:p>
          <a:p>
            <a:pPr marL="0" indent="0">
              <a:lnSpc>
                <a:spcPct val="150000"/>
              </a:lnSpc>
              <a:spcBef>
                <a:spcPts val="0"/>
              </a:spcBef>
              <a:buSzPts val="3100"/>
              <a:buNone/>
            </a:pPr>
            <a:endParaRPr lang="en" sz="2800" b="1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C68E39E-6778-1B48-933C-2078EB7C56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9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16"/>
    </mc:Choice>
    <mc:Fallback xmlns="">
      <p:transition spd="slow" advTm="38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1"/>
          <p:cNvSpPr txBox="1">
            <a:spLocks noGrp="1"/>
          </p:cNvSpPr>
          <p:nvPr>
            <p:ph type="title"/>
          </p:nvPr>
        </p:nvSpPr>
        <p:spPr>
          <a:xfrm>
            <a:off x="838200" y="170160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 algn="ctr">
              <a:buSzPts val="3300"/>
            </a:pPr>
            <a:r>
              <a:rPr lang="en" sz="3600">
                <a:latin typeface="Calibri Light"/>
                <a:cs typeface="Calibri Light"/>
              </a:rPr>
              <a:t>COVID-19 Vaccine Myth: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202" name="Google Shape;202;p31"/>
          <p:cNvSpPr txBox="1">
            <a:spLocks noGrp="1"/>
          </p:cNvSpPr>
          <p:nvPr>
            <p:ph type="body" idx="1"/>
          </p:nvPr>
        </p:nvSpPr>
        <p:spPr>
          <a:xfrm>
            <a:off x="838137" y="2214282"/>
            <a:ext cx="10515600" cy="388880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0" indent="0">
              <a:buSzPts val="2100"/>
              <a:buNone/>
            </a:pPr>
            <a:r>
              <a:rPr lang="en" sz="2800">
                <a:solidFill>
                  <a:srgbClr val="000000"/>
                </a:solidFill>
              </a:rPr>
              <a:t>Here’s how: </a:t>
            </a:r>
            <a:endParaRPr sz="2800">
              <a:solidFill>
                <a:srgbClr val="000000"/>
              </a:solidFill>
            </a:endParaRPr>
          </a:p>
          <a:p>
            <a:pPr marL="237061" indent="-245527">
              <a:buClr>
                <a:schemeClr val="dk2"/>
              </a:buClr>
              <a:buSzPts val="1700"/>
            </a:pPr>
            <a:r>
              <a:rPr lang="en" sz="2800">
                <a:solidFill>
                  <a:srgbClr val="000000"/>
                </a:solidFill>
              </a:rPr>
              <a:t>Many trials were run at the same time, instead of one after another. </a:t>
            </a:r>
            <a:endParaRPr sz="2800">
              <a:solidFill>
                <a:srgbClr val="000000"/>
              </a:solidFill>
            </a:endParaRPr>
          </a:p>
          <a:p>
            <a:pPr marL="237061" indent="-245527">
              <a:buClr>
                <a:schemeClr val="dk2"/>
              </a:buClr>
              <a:buSzPts val="1700"/>
            </a:pPr>
            <a:r>
              <a:rPr lang="en" sz="2800">
                <a:solidFill>
                  <a:srgbClr val="000000"/>
                </a:solidFill>
              </a:rPr>
              <a:t>Paperwork was sped up </a:t>
            </a:r>
            <a:endParaRPr sz="2800">
              <a:solidFill>
                <a:srgbClr val="000000"/>
              </a:solidFill>
            </a:endParaRPr>
          </a:p>
          <a:p>
            <a:pPr marL="237061" indent="-245527">
              <a:buClr>
                <a:schemeClr val="dk2"/>
              </a:buClr>
              <a:buSzPts val="1700"/>
            </a:pPr>
            <a:r>
              <a:rPr lang="en" sz="2800">
                <a:solidFill>
                  <a:srgbClr val="000000"/>
                </a:solidFill>
              </a:rPr>
              <a:t>The researchers had a huge body of work to build upon; other coronavirus vaccines had been in development for years prior.</a:t>
            </a:r>
            <a:endParaRPr sz="2800">
              <a:solidFill>
                <a:srgbClr val="000000"/>
              </a:solidFill>
            </a:endParaRPr>
          </a:p>
          <a:p>
            <a:pPr marL="237061" indent="-245527">
              <a:buClr>
                <a:schemeClr val="dk2"/>
              </a:buClr>
              <a:buSzPts val="1700"/>
            </a:pPr>
            <a:r>
              <a:rPr lang="en" sz="2800">
                <a:solidFill>
                  <a:srgbClr val="000000"/>
                </a:solidFill>
              </a:rPr>
              <a:t>The studies were well funded. </a:t>
            </a:r>
          </a:p>
          <a:p>
            <a:pPr marL="237061" indent="-245527">
              <a:buClr>
                <a:schemeClr val="dk2"/>
              </a:buClr>
              <a:buSzPts val="1700"/>
            </a:pPr>
            <a:r>
              <a:rPr lang="en" sz="2800">
                <a:solidFill>
                  <a:srgbClr val="000000"/>
                </a:solidFill>
              </a:rPr>
              <a:t>In short, the researchers had the resources they needed to move fast. </a:t>
            </a:r>
            <a:endParaRPr sz="2800">
              <a:solidFill>
                <a:srgbClr val="000000"/>
              </a:solidFill>
            </a:endParaRPr>
          </a:p>
          <a:p>
            <a:pPr marL="237061" indent="-101597">
              <a:spcAft>
                <a:spcPts val="1600"/>
              </a:spcAft>
              <a:buSzPts val="1700"/>
              <a:buNone/>
            </a:pPr>
            <a:endParaRPr sz="2267">
              <a:solidFill>
                <a:schemeClr val="dk2"/>
              </a:solidFill>
            </a:endParaRPr>
          </a:p>
        </p:txBody>
      </p:sp>
      <p:sp>
        <p:nvSpPr>
          <p:cNvPr id="203" name="Google Shape;203;p31"/>
          <p:cNvSpPr txBox="1"/>
          <p:nvPr/>
        </p:nvSpPr>
        <p:spPr>
          <a:xfrm>
            <a:off x="642937" y="1244779"/>
            <a:ext cx="1090600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2400"/>
            </a:pPr>
            <a:r>
              <a:rPr lang="en" sz="3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“The development of COVID-19 vaccines was rushed, which means they cut corners in the testing process.”</a:t>
            </a:r>
            <a:endParaRPr sz="1467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CEF4CAF-0C86-F047-928B-8D8AD59E8E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69"/>
    </mc:Choice>
    <mc:Fallback xmlns="">
      <p:transition spd="slow" advTm="38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7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7372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 algn="ctr">
              <a:buSzPts val="3300"/>
            </a:pPr>
            <a:r>
              <a:rPr lang="en" sz="4000"/>
              <a:t>What about </a:t>
            </a:r>
            <a:r>
              <a:rPr lang="en" sz="4000" b="1"/>
              <a:t>long term </a:t>
            </a:r>
            <a:r>
              <a:rPr lang="en" sz="4000"/>
              <a:t>effects?</a:t>
            </a:r>
            <a:endParaRPr sz="4000"/>
          </a:p>
        </p:txBody>
      </p:sp>
      <p:sp>
        <p:nvSpPr>
          <p:cNvPr id="9" name="Google Shape;158;p25">
            <a:extLst>
              <a:ext uri="{FF2B5EF4-FFF2-40B4-BE49-F238E27FC236}">
                <a16:creationId xmlns:a16="http://schemas.microsoft.com/office/drawing/2014/main" id="{3AD96538-0479-9D40-B401-8367CDF60BD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26950" y="1104474"/>
            <a:ext cx="10926850" cy="43513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rmAutofit/>
          </a:bodyPr>
          <a:lstStyle/>
          <a:p>
            <a:pPr marL="236870" indent="-313055">
              <a:lnSpc>
                <a:spcPct val="150000"/>
              </a:lnSpc>
              <a:spcBef>
                <a:spcPts val="0"/>
              </a:spcBef>
              <a:buSzPts val="3100"/>
            </a:pPr>
            <a:r>
              <a:rPr lang="en-US" sz="3200">
                <a:latin typeface="Calibri Light"/>
                <a:ea typeface="Open Sans"/>
                <a:cs typeface="Calibri Light"/>
              </a:rPr>
              <a:t>There are no known long term side effects of mRNA vaccines</a:t>
            </a:r>
          </a:p>
          <a:p>
            <a:pPr marL="236855" indent="-313055">
              <a:lnSpc>
                <a:spcPct val="150000"/>
              </a:lnSpc>
              <a:spcBef>
                <a:spcPts val="0"/>
              </a:spcBef>
              <a:buSzPts val="3100"/>
            </a:pPr>
            <a:r>
              <a:rPr lang="en-US" sz="3200">
                <a:latin typeface="Calibri Light"/>
                <a:ea typeface="Open Sans"/>
                <a:cs typeface="Calibri Light"/>
              </a:rPr>
              <a:t>Long term, persistent symptoms due to COVID-19 are well described and can be disabling</a:t>
            </a:r>
          </a:p>
          <a:p>
            <a:pPr marL="237061" indent="-313259">
              <a:lnSpc>
                <a:spcPct val="150000"/>
              </a:lnSpc>
              <a:spcBef>
                <a:spcPts val="0"/>
              </a:spcBef>
              <a:buSzPts val="3100"/>
            </a:pPr>
            <a:endParaRPr lang="en-US" sz="3200"/>
          </a:p>
          <a:p>
            <a:pPr marL="237061" indent="-313259">
              <a:lnSpc>
                <a:spcPct val="150000"/>
              </a:lnSpc>
              <a:spcBef>
                <a:spcPts val="0"/>
              </a:spcBef>
              <a:buSzPts val="3100"/>
            </a:pPr>
            <a:endParaRPr lang="en-US" sz="3200"/>
          </a:p>
          <a:p>
            <a:pPr marL="237061" indent="-313259">
              <a:lnSpc>
                <a:spcPct val="150000"/>
              </a:lnSpc>
              <a:spcBef>
                <a:spcPts val="0"/>
              </a:spcBef>
              <a:buSzPts val="3100"/>
            </a:pPr>
            <a:endParaRPr lang="en-US" sz="3200"/>
          </a:p>
          <a:p>
            <a:pPr marL="237061" indent="-313259">
              <a:lnSpc>
                <a:spcPct val="150000"/>
              </a:lnSpc>
              <a:spcBef>
                <a:spcPts val="0"/>
              </a:spcBef>
              <a:buSzPts val="3100"/>
            </a:pPr>
            <a:endParaRPr lang="en" sz="3200" b="1"/>
          </a:p>
          <a:p>
            <a:pPr marL="0" indent="0">
              <a:lnSpc>
                <a:spcPct val="150000"/>
              </a:lnSpc>
              <a:spcBef>
                <a:spcPts val="0"/>
              </a:spcBef>
              <a:buSzPts val="3100"/>
              <a:buNone/>
            </a:pPr>
            <a:endParaRPr lang="en" sz="2800" b="1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6EEC3CC-C9DF-2844-ACA2-A182A2E227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04"/>
    </mc:Choice>
    <mc:Fallback xmlns="">
      <p:transition spd="slow" advTm="23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9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5447251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 algn="ctr">
              <a:buSzPts val="3300"/>
            </a:pPr>
            <a:r>
              <a:rPr lang="en" sz="3600"/>
              <a:t>Johnson &amp; Johnson</a:t>
            </a:r>
            <a:endParaRPr sz="3600"/>
          </a:p>
        </p:txBody>
      </p:sp>
      <p:sp>
        <p:nvSpPr>
          <p:cNvPr id="185" name="Google Shape;185;p29"/>
          <p:cNvSpPr txBox="1">
            <a:spLocks noGrp="1"/>
          </p:cNvSpPr>
          <p:nvPr>
            <p:ph type="body" idx="1"/>
          </p:nvPr>
        </p:nvSpPr>
        <p:spPr>
          <a:xfrm>
            <a:off x="838199" y="1253330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237061" indent="-279393">
              <a:spcBef>
                <a:spcPts val="0"/>
              </a:spcBef>
              <a:buSzPts val="2700"/>
            </a:pPr>
            <a:r>
              <a:rPr lang="en" sz="2800"/>
              <a:t>Uses a viral vector, not mRNA based</a:t>
            </a:r>
            <a:endParaRPr sz="2800"/>
          </a:p>
          <a:p>
            <a:pPr marL="237061" indent="-279393">
              <a:buSzPts val="2700"/>
            </a:pPr>
            <a:r>
              <a:rPr lang="en" sz="2800"/>
              <a:t>Does NOT contain live or attenuated COVID-19 virus </a:t>
            </a:r>
            <a:endParaRPr sz="2800"/>
          </a:p>
          <a:p>
            <a:pPr marL="237061" indent="-279393">
              <a:buSzPts val="2700"/>
            </a:pPr>
            <a:r>
              <a:rPr lang="en-US" sz="2800"/>
              <a:t>1 dose!</a:t>
            </a:r>
            <a:endParaRPr sz="2800"/>
          </a:p>
          <a:p>
            <a:pPr marL="237061" indent="-279393">
              <a:spcAft>
                <a:spcPts val="1600"/>
              </a:spcAft>
              <a:buSzPts val="2700"/>
            </a:pPr>
            <a:r>
              <a:rPr lang="en" sz="2800"/>
              <a:t>Effective in preventing COVID-19 infection and HIGHLY effective in preventing hospitalization and death</a:t>
            </a:r>
            <a:endParaRPr sz="2800"/>
          </a:p>
        </p:txBody>
      </p:sp>
      <p:pic>
        <p:nvPicPr>
          <p:cNvPr id="186" name="Google Shape;186;p29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6172202" y="109198"/>
            <a:ext cx="5801833" cy="6237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E0A8E95-BF97-B54E-9033-180C64245D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14"/>
    </mc:Choice>
    <mc:Fallback xmlns="">
      <p:transition spd="slow" advTm="33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4"/>
          <p:cNvSpPr txBox="1">
            <a:spLocks noGrp="1"/>
          </p:cNvSpPr>
          <p:nvPr>
            <p:ph type="title"/>
          </p:nvPr>
        </p:nvSpPr>
        <p:spPr>
          <a:xfrm>
            <a:off x="688489" y="18835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 algn="ctr">
              <a:buSzPts val="3300"/>
            </a:pPr>
            <a:r>
              <a:rPr lang="en" sz="3600">
                <a:latin typeface="Calibri Light"/>
                <a:cs typeface="Calibri Light"/>
              </a:rPr>
              <a:t>COVID-19 Vaccine Myth:</a:t>
            </a:r>
            <a:endParaRPr sz="3600">
              <a:latin typeface="Calibri Light"/>
              <a:cs typeface="Calibri Light"/>
            </a:endParaRPr>
          </a:p>
        </p:txBody>
      </p:sp>
      <p:pic>
        <p:nvPicPr>
          <p:cNvPr id="224" name="Google Shape;224;p34" descr="Graphical user interface, text, chat or text message&#10;&#10;Description automatically generated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3363616" y="3112376"/>
            <a:ext cx="5464769" cy="1890713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4"/>
          <p:cNvSpPr txBox="1"/>
          <p:nvPr/>
        </p:nvSpPr>
        <p:spPr>
          <a:xfrm>
            <a:off x="1593960" y="1366806"/>
            <a:ext cx="870465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2100"/>
            </a:pPr>
            <a:r>
              <a:rPr lang="en" sz="2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“If I get vaccinated, I could spread COVID-19 to others.”</a:t>
            </a:r>
            <a:endParaRPr sz="1467"/>
          </a:p>
        </p:txBody>
      </p:sp>
      <p:sp>
        <p:nvSpPr>
          <p:cNvPr id="226" name="Google Shape;226;p34"/>
          <p:cNvSpPr txBox="1"/>
          <p:nvPr/>
        </p:nvSpPr>
        <p:spPr>
          <a:xfrm>
            <a:off x="826912" y="2151575"/>
            <a:ext cx="1023875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2400"/>
            </a:pPr>
            <a:r>
              <a:rPr lang="en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cannot spread COVID-19 from the vaccine itself. </a:t>
            </a:r>
            <a:endParaRPr sz="1467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06F7680-EF6A-DC42-AF24-72B22FEAA6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56"/>
    </mc:Choice>
    <mc:Fallback xmlns="">
      <p:transition spd="slow" advTm="27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5"/>
          <p:cNvSpPr txBox="1">
            <a:spLocks noGrp="1"/>
          </p:cNvSpPr>
          <p:nvPr>
            <p:ph type="title"/>
          </p:nvPr>
        </p:nvSpPr>
        <p:spPr>
          <a:xfrm>
            <a:off x="838200" y="14273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 algn="ctr">
              <a:buSzPts val="3300"/>
            </a:pPr>
            <a:r>
              <a:rPr lang="en" sz="3600">
                <a:latin typeface="Calibri Light"/>
                <a:cs typeface="Calibri Light"/>
              </a:rPr>
              <a:t>COVID-19 Vaccine Myth:</a:t>
            </a:r>
            <a:endParaRPr>
              <a:latin typeface="Calibri Light"/>
              <a:cs typeface="Calibri Light"/>
            </a:endParaRPr>
          </a:p>
        </p:txBody>
      </p:sp>
      <p:pic>
        <p:nvPicPr>
          <p:cNvPr id="235" name="Google Shape;235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75826" y="2318926"/>
            <a:ext cx="6021547" cy="3116149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5"/>
          <p:cNvSpPr txBox="1"/>
          <p:nvPr/>
        </p:nvSpPr>
        <p:spPr>
          <a:xfrm>
            <a:off x="1219400" y="1181101"/>
            <a:ext cx="101344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3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“They don’t work against variants, so what’s the point?”</a:t>
            </a:r>
            <a:endParaRPr sz="1467">
              <a:solidFill>
                <a:schemeClr val="dk2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A26A504-4F3F-B143-88B1-09866BD0FE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62"/>
    </mc:Choice>
    <mc:Fallback xmlns="">
      <p:transition spd="slow" advTm="34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8"/>
          <p:cNvSpPr txBox="1">
            <a:spLocks noGrp="1"/>
          </p:cNvSpPr>
          <p:nvPr>
            <p:ph type="title"/>
          </p:nvPr>
        </p:nvSpPr>
        <p:spPr>
          <a:xfrm>
            <a:off x="838200" y="142733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 algn="ctr">
              <a:buSzPts val="3300"/>
            </a:pPr>
            <a:r>
              <a:rPr lang="en" sz="3600">
                <a:latin typeface="Calibri Light"/>
                <a:cs typeface="Calibri Light"/>
              </a:rPr>
              <a:t>COVID-19 Vaccine Myth:</a:t>
            </a:r>
            <a:endParaRPr>
              <a:latin typeface="Calibri Light"/>
              <a:cs typeface="Calibri Light"/>
            </a:endParaRPr>
          </a:p>
        </p:txBody>
      </p:sp>
      <p:sp>
        <p:nvSpPr>
          <p:cNvPr id="255" name="Google Shape;255;p38"/>
          <p:cNvSpPr txBox="1"/>
          <p:nvPr/>
        </p:nvSpPr>
        <p:spPr>
          <a:xfrm>
            <a:off x="1219400" y="1181101"/>
            <a:ext cx="10134400" cy="1231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3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“COVID-19 vaccination is not safe for me because I am pregnant, breastfeeding, or trying to get pregnant”</a:t>
            </a:r>
            <a:endParaRPr sz="1467">
              <a:solidFill>
                <a:schemeClr val="dk2"/>
              </a:solidFill>
            </a:endParaRPr>
          </a:p>
        </p:txBody>
      </p:sp>
      <p:sp>
        <p:nvSpPr>
          <p:cNvPr id="256" name="Google Shape;256;p38"/>
          <p:cNvSpPr txBox="1"/>
          <p:nvPr/>
        </p:nvSpPr>
        <p:spPr>
          <a:xfrm>
            <a:off x="867000" y="1968767"/>
            <a:ext cx="45156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endParaRPr sz="24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57" name="Google Shape;257;p38"/>
          <p:cNvSpPr txBox="1"/>
          <p:nvPr/>
        </p:nvSpPr>
        <p:spPr>
          <a:xfrm>
            <a:off x="524600" y="2605434"/>
            <a:ext cx="11524000" cy="3437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8965" indent="-448310">
              <a:lnSpc>
                <a:spcPct val="115000"/>
              </a:lnSpc>
              <a:buClr>
                <a:schemeClr val="dk1"/>
              </a:buClr>
              <a:buSzPts val="1700"/>
              <a:buFont typeface="Lato"/>
              <a:buChar char="●"/>
            </a:pPr>
            <a:r>
              <a:rPr lang="en" sz="2250">
                <a:solidFill>
                  <a:srgbClr val="000000"/>
                </a:solidFill>
                <a:latin typeface="Calibri"/>
                <a:ea typeface="Lato"/>
                <a:cs typeface="Calibri"/>
                <a:sym typeface="Lato"/>
              </a:rPr>
              <a:t>Pregnant people are at </a:t>
            </a:r>
            <a:r>
              <a:rPr lang="en" sz="2250" b="1">
                <a:solidFill>
                  <a:srgbClr val="000000"/>
                </a:solidFill>
                <a:latin typeface="Calibri"/>
                <a:ea typeface="Lato"/>
                <a:cs typeface="Calibri"/>
                <a:sym typeface="Lato"/>
              </a:rPr>
              <a:t>increased</a:t>
            </a:r>
            <a:r>
              <a:rPr lang="en" sz="2250">
                <a:solidFill>
                  <a:srgbClr val="000000"/>
                </a:solidFill>
                <a:latin typeface="Calibri"/>
                <a:ea typeface="Lato"/>
                <a:cs typeface="Calibri"/>
                <a:sym typeface="Lato"/>
              </a:rPr>
              <a:t> risk of death, severe illness, and adverse neonatal outcomes due to COVID-19</a:t>
            </a:r>
            <a:endParaRPr lang="en-US" sz="2250">
              <a:solidFill>
                <a:srgbClr val="000000"/>
              </a:solidFill>
              <a:latin typeface="Calibri"/>
              <a:ea typeface="Lato"/>
              <a:cs typeface="Calibri"/>
            </a:endParaRPr>
          </a:p>
          <a:p>
            <a:pPr marL="608965" indent="-448310">
              <a:lnSpc>
                <a:spcPct val="115000"/>
              </a:lnSpc>
              <a:buClr>
                <a:schemeClr val="dk1"/>
              </a:buClr>
              <a:buSzPts val="1700"/>
              <a:buFont typeface="Lato"/>
              <a:buChar char="●"/>
            </a:pPr>
            <a:r>
              <a:rPr lang="en" sz="2250">
                <a:solidFill>
                  <a:srgbClr val="000000"/>
                </a:solidFill>
                <a:latin typeface="Calibri"/>
                <a:ea typeface="Lato"/>
                <a:cs typeface="Calibri"/>
                <a:sym typeface="Lato"/>
              </a:rPr>
              <a:t>Current data is very reassuring; national surveillance systems have not identified safety concerns for pregnant people or their babies </a:t>
            </a:r>
            <a:endParaRPr sz="2267">
              <a:solidFill>
                <a:srgbClr val="000000"/>
              </a:solidFill>
              <a:latin typeface="Calibri" panose="020F0502020204030204" pitchFamily="34" charset="0"/>
              <a:ea typeface="Lato"/>
              <a:cs typeface="Calibri" panose="020F0502020204030204" pitchFamily="34" charset="0"/>
            </a:endParaRPr>
          </a:p>
          <a:p>
            <a:pPr marL="608965" indent="-448310">
              <a:lnSpc>
                <a:spcPct val="115000"/>
              </a:lnSpc>
              <a:buClr>
                <a:schemeClr val="dk1"/>
              </a:buClr>
              <a:buSzPts val="1700"/>
              <a:buFont typeface="Lato"/>
              <a:buChar char="●"/>
            </a:pPr>
            <a:r>
              <a:rPr lang="en" sz="2250">
                <a:solidFill>
                  <a:srgbClr val="000000"/>
                </a:solidFill>
                <a:latin typeface="Calibri"/>
                <a:ea typeface="Lato"/>
                <a:cs typeface="Calibri"/>
                <a:sym typeface="Lato"/>
              </a:rPr>
              <a:t>There is evidence that when people receive the vaccine during pregnancy or while breastfeeding, they can protect their newborns</a:t>
            </a:r>
            <a:endParaRPr sz="2250">
              <a:solidFill>
                <a:srgbClr val="000000"/>
              </a:solidFill>
              <a:latin typeface="Calibri"/>
              <a:ea typeface="Lato"/>
              <a:cs typeface="Calibri"/>
            </a:endParaRPr>
          </a:p>
          <a:p>
            <a:pPr marL="608965" indent="-448310">
              <a:lnSpc>
                <a:spcPct val="115000"/>
              </a:lnSpc>
              <a:buClr>
                <a:schemeClr val="dk1"/>
              </a:buClr>
              <a:buSzPts val="1700"/>
              <a:buFont typeface="Lato"/>
              <a:buChar char="●"/>
            </a:pPr>
            <a:r>
              <a:rPr lang="en" sz="2250">
                <a:solidFill>
                  <a:srgbClr val="000000"/>
                </a:solidFill>
                <a:latin typeface="Calibri"/>
                <a:ea typeface="Lato"/>
                <a:cs typeface="Calibri"/>
                <a:sym typeface="Lato"/>
              </a:rPr>
              <a:t>There is </a:t>
            </a:r>
            <a:r>
              <a:rPr lang="en" sz="2250" b="1">
                <a:solidFill>
                  <a:srgbClr val="000000"/>
                </a:solidFill>
                <a:latin typeface="Calibri"/>
                <a:ea typeface="Lato"/>
                <a:cs typeface="Calibri"/>
                <a:sym typeface="Lato"/>
              </a:rPr>
              <a:t>no vaccine </a:t>
            </a:r>
            <a:r>
              <a:rPr lang="en" sz="2250">
                <a:solidFill>
                  <a:srgbClr val="000000"/>
                </a:solidFill>
                <a:latin typeface="Calibri"/>
                <a:ea typeface="Lato"/>
                <a:cs typeface="Calibri"/>
                <a:sym typeface="Lato"/>
              </a:rPr>
              <a:t>known to cause infertility</a:t>
            </a:r>
            <a:endParaRPr lang="en" sz="2250">
              <a:solidFill>
                <a:srgbClr val="000000"/>
              </a:solidFill>
              <a:latin typeface="Calibri"/>
              <a:ea typeface="Lato"/>
              <a:cs typeface="Calibri"/>
            </a:endParaRPr>
          </a:p>
          <a:p>
            <a:pPr marL="608965" indent="-448310">
              <a:lnSpc>
                <a:spcPct val="115000"/>
              </a:lnSpc>
              <a:buClr>
                <a:schemeClr val="dk1"/>
              </a:buClr>
              <a:buSzPts val="1700"/>
              <a:buFont typeface="Lato"/>
              <a:buChar char="●"/>
            </a:pPr>
            <a:r>
              <a:rPr lang="en" sz="2250">
                <a:solidFill>
                  <a:srgbClr val="000000"/>
                </a:solidFill>
                <a:latin typeface="Calibri"/>
                <a:ea typeface="Lato"/>
                <a:cs typeface="Calibri"/>
                <a:sym typeface="Lato"/>
              </a:rPr>
              <a:t>If you have additional questions, please discuss with your </a:t>
            </a:r>
            <a:r>
              <a:rPr lang="en" sz="2250" err="1">
                <a:solidFill>
                  <a:srgbClr val="000000"/>
                </a:solidFill>
                <a:latin typeface="Calibri"/>
                <a:ea typeface="Lato"/>
                <a:cs typeface="Calibri"/>
                <a:sym typeface="Lato"/>
              </a:rPr>
              <a:t>OB-Gyn</a:t>
            </a:r>
            <a:endParaRPr sz="2633" err="1">
              <a:solidFill>
                <a:srgbClr val="000000"/>
              </a:solidFill>
              <a:latin typeface="Calibri" panose="020F0502020204030204" pitchFamily="34" charset="0"/>
              <a:ea typeface="Lato"/>
              <a:cs typeface="Calibri" panose="020F050202020403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829E99E-BF7F-4E46-85A8-D830943FFA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92"/>
    </mc:Choice>
    <mc:Fallback xmlns="">
      <p:transition spd="slow" advTm="71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 algn="ctr">
              <a:buSzPts val="3300"/>
            </a:pPr>
            <a:r>
              <a:rPr lang="en" sz="4000"/>
              <a:t>The Bottom Line</a:t>
            </a:r>
            <a:endParaRPr sz="4000"/>
          </a:p>
        </p:txBody>
      </p:sp>
      <p:sp>
        <p:nvSpPr>
          <p:cNvPr id="273" name="Google Shape;273;p40"/>
          <p:cNvSpPr txBox="1">
            <a:spLocks noGrp="1"/>
          </p:cNvSpPr>
          <p:nvPr>
            <p:ph type="body" idx="1"/>
          </p:nvPr>
        </p:nvSpPr>
        <p:spPr>
          <a:xfrm>
            <a:off x="5473337" y="1567975"/>
            <a:ext cx="6374674" cy="458676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236855" indent="-295910">
              <a:spcBef>
                <a:spcPts val="0"/>
              </a:spcBef>
              <a:buClr>
                <a:schemeClr val="dk2"/>
              </a:buClr>
              <a:buSzPts val="2700"/>
            </a:pPr>
            <a:r>
              <a:rPr lang="en" sz="2800">
                <a:solidFill>
                  <a:srgbClr val="000000"/>
                </a:solidFill>
                <a:latin typeface="Calibri Light"/>
                <a:ea typeface="Open Sans"/>
                <a:cs typeface="Calibri Light"/>
              </a:rPr>
              <a:t>Please consider maki</a:t>
            </a:r>
            <a:r>
              <a:rPr lang="en-US" sz="2800">
                <a:solidFill>
                  <a:srgbClr val="000000"/>
                </a:solidFill>
                <a:latin typeface="Calibri Light"/>
                <a:ea typeface="Open Sans"/>
                <a:cs typeface="Calibri Light"/>
              </a:rPr>
              <a:t>ng</a:t>
            </a:r>
            <a:r>
              <a:rPr lang="en" sz="2800">
                <a:solidFill>
                  <a:srgbClr val="000000"/>
                </a:solidFill>
                <a:latin typeface="Calibri Light"/>
                <a:ea typeface="Open Sans"/>
                <a:cs typeface="Calibri Light"/>
              </a:rPr>
              <a:t> a difference by protecting yourself, your co-workers, your loved ones, and your vulnerable patients</a:t>
            </a:r>
            <a:endParaRPr lang="en-US" sz="2800">
              <a:solidFill>
                <a:srgbClr val="000000"/>
              </a:solidFill>
              <a:latin typeface="Calibri Light"/>
              <a:ea typeface="Open Sans"/>
              <a:cs typeface="Calibri Light"/>
            </a:endParaRPr>
          </a:p>
          <a:p>
            <a:pPr marL="0" indent="0">
              <a:spcBef>
                <a:spcPts val="0"/>
              </a:spcBef>
              <a:buClr>
                <a:schemeClr val="dk2"/>
              </a:buClr>
              <a:buSzPts val="2700"/>
              <a:buNone/>
            </a:pPr>
            <a:endParaRPr lang="en" sz="2800">
              <a:solidFill>
                <a:srgbClr val="000000"/>
              </a:solidFill>
              <a:latin typeface="Calibri Light"/>
              <a:ea typeface="Open Sans"/>
              <a:cs typeface="Calibri Light"/>
            </a:endParaRPr>
          </a:p>
          <a:p>
            <a:pPr marL="236855" indent="-295910">
              <a:buClr>
                <a:schemeClr val="dk2"/>
              </a:buClr>
              <a:buSzPts val="2700"/>
            </a:pPr>
            <a:r>
              <a:rPr lang="en" sz="2800">
                <a:solidFill>
                  <a:srgbClr val="000000"/>
                </a:solidFill>
                <a:latin typeface="Calibri Light"/>
                <a:ea typeface="Open Sans"/>
                <a:cs typeface="Calibri Light"/>
              </a:rPr>
              <a:t>The vaccines are </a:t>
            </a:r>
            <a:r>
              <a:rPr lang="en" sz="2800" b="1">
                <a:solidFill>
                  <a:srgbClr val="000000"/>
                </a:solidFill>
                <a:latin typeface="Calibri Light"/>
                <a:ea typeface="Open Sans"/>
                <a:cs typeface="Calibri Light"/>
              </a:rPr>
              <a:t>safe, effective</a:t>
            </a:r>
            <a:r>
              <a:rPr lang="en" sz="2800">
                <a:solidFill>
                  <a:srgbClr val="000000"/>
                </a:solidFill>
                <a:latin typeface="Calibri Light"/>
                <a:ea typeface="Open Sans"/>
                <a:cs typeface="Calibri Light"/>
              </a:rPr>
              <a:t>, and will get your life </a:t>
            </a:r>
            <a:r>
              <a:rPr lang="en" sz="2800" b="1">
                <a:solidFill>
                  <a:srgbClr val="000000"/>
                </a:solidFill>
                <a:latin typeface="Calibri Light"/>
                <a:ea typeface="Open Sans"/>
                <a:cs typeface="Calibri Light"/>
              </a:rPr>
              <a:t>back to normal</a:t>
            </a:r>
            <a:endParaRPr sz="2800" b="1">
              <a:solidFill>
                <a:srgbClr val="000000"/>
              </a:solidFill>
              <a:latin typeface="Calibri Light"/>
              <a:ea typeface="Open Sans"/>
              <a:cs typeface="Calibri Light"/>
            </a:endParaRPr>
          </a:p>
          <a:p>
            <a:pPr marL="0" indent="0">
              <a:buClr>
                <a:schemeClr val="dk2"/>
              </a:buClr>
              <a:buSzPts val="2700"/>
              <a:buNone/>
            </a:pPr>
            <a:endParaRPr lang="en" sz="2800" b="1">
              <a:solidFill>
                <a:srgbClr val="000000"/>
              </a:solidFill>
              <a:latin typeface="Calibri Light"/>
              <a:ea typeface="Open Sans"/>
              <a:cs typeface="Calibri Light"/>
            </a:endParaRPr>
          </a:p>
          <a:p>
            <a:pPr marL="236855" indent="-295910">
              <a:spcAft>
                <a:spcPts val="1600"/>
              </a:spcAft>
              <a:buClr>
                <a:schemeClr val="dk2"/>
              </a:buClr>
              <a:buSzPts val="2700"/>
            </a:pPr>
            <a:r>
              <a:rPr lang="en" sz="2800">
                <a:solidFill>
                  <a:srgbClr val="000000"/>
                </a:solidFill>
                <a:latin typeface="Calibri Light"/>
                <a:ea typeface="Open Sans"/>
                <a:cs typeface="Calibri Light"/>
              </a:rPr>
              <a:t>COVID-19 vaccination is available to all UW Medicine staff, free of charge.</a:t>
            </a:r>
            <a:endParaRPr sz="2800">
              <a:solidFill>
                <a:srgbClr val="000000"/>
              </a:solidFill>
              <a:latin typeface="Calibri Light"/>
              <a:ea typeface="Open Sans"/>
              <a:cs typeface="Calibri Light"/>
            </a:endParaRPr>
          </a:p>
        </p:txBody>
      </p:sp>
      <p:sp>
        <p:nvSpPr>
          <p:cNvPr id="274" name="Google Shape;274;p40" descr="A person wearing glasses&#10;&#10;Description automatically generated"/>
          <p:cNvSpPr/>
          <p:nvPr/>
        </p:nvSpPr>
        <p:spPr>
          <a:xfrm>
            <a:off x="478790" y="1567975"/>
            <a:ext cx="4822191" cy="4822191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 l="-24998" r="-24998"/>
            </a:stretch>
          </a:blip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endParaRPr sz="24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9A87C86-EC00-494D-8CB3-6F8BEBF616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85"/>
    </mc:Choice>
    <mc:Fallback xmlns="">
      <p:transition spd="slow" advTm="24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 algn="ctr">
              <a:buSzPts val="3300"/>
            </a:pPr>
            <a:r>
              <a:rPr lang="en" sz="4000">
                <a:latin typeface="Calibri Light"/>
                <a:cs typeface="Calibri Light"/>
              </a:rPr>
              <a:t>The Bottom Line (continued)</a:t>
            </a:r>
            <a:endParaRPr sz="4000"/>
          </a:p>
        </p:txBody>
      </p:sp>
      <p:sp>
        <p:nvSpPr>
          <p:cNvPr id="273" name="Google Shape;273;p40"/>
          <p:cNvSpPr txBox="1">
            <a:spLocks noGrp="1"/>
          </p:cNvSpPr>
          <p:nvPr>
            <p:ph type="body" idx="1"/>
          </p:nvPr>
        </p:nvSpPr>
        <p:spPr>
          <a:xfrm>
            <a:off x="5473337" y="1567975"/>
            <a:ext cx="6374674" cy="458676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237061" indent="-296326">
              <a:spcBef>
                <a:spcPts val="0"/>
              </a:spcBef>
              <a:buClr>
                <a:schemeClr val="dk2"/>
              </a:buClr>
              <a:buSzPts val="2700"/>
            </a:pPr>
            <a:r>
              <a:rPr lang="en-US" sz="2800">
                <a:solidFill>
                  <a:srgbClr val="000000"/>
                </a:solidFill>
              </a:rPr>
              <a:t>If you are not vaccinated and exposed to COVID-19, you will have </a:t>
            </a:r>
            <a:r>
              <a:rPr lang="en-US" sz="2800" b="1">
                <a:solidFill>
                  <a:srgbClr val="000000"/>
                </a:solidFill>
              </a:rPr>
              <a:t>work restrictions</a:t>
            </a:r>
          </a:p>
          <a:p>
            <a:pPr marL="237061" indent="-296326">
              <a:spcBef>
                <a:spcPts val="0"/>
              </a:spcBef>
              <a:buClr>
                <a:schemeClr val="dk2"/>
              </a:buClr>
              <a:buSzPts val="2700"/>
            </a:pPr>
            <a:endParaRPr lang="en-US" sz="2800">
              <a:solidFill>
                <a:srgbClr val="000000"/>
              </a:solidFill>
            </a:endParaRPr>
          </a:p>
          <a:p>
            <a:pPr marL="237061" indent="-296326">
              <a:spcBef>
                <a:spcPts val="0"/>
              </a:spcBef>
              <a:buClr>
                <a:schemeClr val="dk2"/>
              </a:buClr>
              <a:buSzPts val="2700"/>
            </a:pPr>
            <a:r>
              <a:rPr lang="en-US" sz="2800">
                <a:solidFill>
                  <a:srgbClr val="000000"/>
                </a:solidFill>
              </a:rPr>
              <a:t>Unvaccinated staff may have </a:t>
            </a:r>
            <a:r>
              <a:rPr lang="en-US" sz="2800" b="1">
                <a:solidFill>
                  <a:srgbClr val="000000"/>
                </a:solidFill>
              </a:rPr>
              <a:t>different requirements</a:t>
            </a:r>
            <a:r>
              <a:rPr lang="en-US" sz="2800">
                <a:solidFill>
                  <a:srgbClr val="000000"/>
                </a:solidFill>
              </a:rPr>
              <a:t> including PPE</a:t>
            </a:r>
          </a:p>
          <a:p>
            <a:pPr marL="237061" indent="-296326">
              <a:spcBef>
                <a:spcPts val="0"/>
              </a:spcBef>
              <a:buClr>
                <a:schemeClr val="dk2"/>
              </a:buClr>
              <a:buSzPts val="2700"/>
            </a:pPr>
            <a:endParaRPr lang="en-US" sz="2800">
              <a:solidFill>
                <a:srgbClr val="000000"/>
              </a:solidFill>
            </a:endParaRPr>
          </a:p>
          <a:p>
            <a:pPr marL="237061" indent="-296326">
              <a:spcBef>
                <a:spcPts val="0"/>
              </a:spcBef>
              <a:buClr>
                <a:schemeClr val="dk2"/>
              </a:buClr>
              <a:buSzPts val="2700"/>
            </a:pPr>
            <a:r>
              <a:rPr lang="en-US" sz="2800">
                <a:solidFill>
                  <a:srgbClr val="000000"/>
                </a:solidFill>
              </a:rPr>
              <a:t>If you develop COVID-19, UW Medicine performs contact tracing for all staff</a:t>
            </a:r>
          </a:p>
          <a:p>
            <a:pPr marL="237061" indent="-296326">
              <a:spcBef>
                <a:spcPts val="0"/>
              </a:spcBef>
              <a:buClr>
                <a:schemeClr val="dk2"/>
              </a:buClr>
              <a:buSzPts val="2700"/>
            </a:pPr>
            <a:endParaRPr lang="en-US" sz="2800">
              <a:solidFill>
                <a:srgbClr val="000000"/>
              </a:solidFill>
            </a:endParaRPr>
          </a:p>
          <a:p>
            <a:pPr marL="237061" indent="-296326">
              <a:spcBef>
                <a:spcPts val="0"/>
              </a:spcBef>
              <a:buClr>
                <a:schemeClr val="dk2"/>
              </a:buClr>
              <a:buSzPts val="2700"/>
            </a:pPr>
            <a:r>
              <a:rPr lang="en-US" sz="2800">
                <a:solidFill>
                  <a:srgbClr val="000000"/>
                </a:solidFill>
              </a:rPr>
              <a:t>We strongly believe in being honest with patients if they were put at risk</a:t>
            </a:r>
            <a:endParaRPr lang="en-US" sz="2800">
              <a:solidFill>
                <a:schemeClr val="dk2"/>
              </a:solidFill>
            </a:endParaRPr>
          </a:p>
          <a:p>
            <a:pPr marL="237061" indent="-296326">
              <a:spcBef>
                <a:spcPts val="0"/>
              </a:spcBef>
              <a:buClr>
                <a:schemeClr val="dk2"/>
              </a:buClr>
              <a:buSzPts val="2700"/>
            </a:pPr>
            <a:endParaRPr lang="en-US" sz="2800">
              <a:solidFill>
                <a:schemeClr val="dk2"/>
              </a:solidFill>
            </a:endParaRPr>
          </a:p>
        </p:txBody>
      </p:sp>
      <p:sp>
        <p:nvSpPr>
          <p:cNvPr id="274" name="Google Shape;274;p40" descr="A person wearing glasses&#10;&#10;Description automatically generated"/>
          <p:cNvSpPr/>
          <p:nvPr/>
        </p:nvSpPr>
        <p:spPr>
          <a:xfrm>
            <a:off x="478790" y="1567975"/>
            <a:ext cx="4822191" cy="4822191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 l="-24998" r="-24998"/>
            </a:stretch>
          </a:blip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endParaRPr sz="240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BCB5747-5BBC-B645-94E5-72E119466F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8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18"/>
    </mc:Choice>
    <mc:Fallback xmlns="">
      <p:transition spd="slow" advTm="23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9" descr="A close up of a flower&#10;&#10;Description automatically generated"/>
          <p:cNvPicPr preferRelativeResize="0"/>
          <p:nvPr/>
        </p:nvPicPr>
        <p:blipFill rotWithShape="1">
          <a:blip r:embed="rId5">
            <a:alphaModFix amt="50000"/>
          </a:blip>
          <a:srcRect/>
          <a:stretch/>
        </p:blipFill>
        <p:spPr>
          <a:xfrm>
            <a:off x="6096001" y="83733"/>
            <a:ext cx="6096001" cy="379152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83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COVID-19: </a:t>
            </a:r>
            <a:r>
              <a:rPr lang="en" b="1"/>
              <a:t>The</a:t>
            </a:r>
            <a:r>
              <a:rPr lang="en"/>
              <a:t> </a:t>
            </a:r>
            <a:r>
              <a:rPr lang="en" b="1"/>
              <a:t>Basics</a:t>
            </a:r>
            <a:endParaRPr b="1"/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4294967295"/>
          </p:nvPr>
        </p:nvSpPr>
        <p:spPr>
          <a:xfrm>
            <a:off x="415600" y="1536633"/>
            <a:ext cx="11360800" cy="472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457200" indent="-457200">
              <a:lnSpc>
                <a:spcPct val="95000"/>
              </a:lnSpc>
              <a:spcBef>
                <a:spcPts val="0"/>
              </a:spcBef>
              <a:buSzPts val="688"/>
            </a:pPr>
            <a:endParaRPr lang="en-US" sz="2800">
              <a:solidFill>
                <a:srgbClr val="000000"/>
              </a:solidFill>
            </a:endParaRPr>
          </a:p>
          <a:p>
            <a:pPr marL="584197" indent="-457200">
              <a:lnSpc>
                <a:spcPct val="95000"/>
              </a:lnSpc>
              <a:spcBef>
                <a:spcPts val="0"/>
              </a:spcBef>
              <a:buSzPts val="2100"/>
            </a:pPr>
            <a:r>
              <a:rPr lang="en" sz="2800">
                <a:solidFill>
                  <a:srgbClr val="000000"/>
                </a:solidFill>
              </a:rPr>
              <a:t>SARS-CoV-2 is the virus that causes </a:t>
            </a:r>
            <a:r>
              <a:rPr lang="en" sz="2800" b="1">
                <a:solidFill>
                  <a:srgbClr val="000000"/>
                </a:solidFill>
              </a:rPr>
              <a:t>COVID-19</a:t>
            </a:r>
          </a:p>
          <a:p>
            <a:pPr marL="584197" indent="-457200">
              <a:lnSpc>
                <a:spcPct val="95000"/>
              </a:lnSpc>
              <a:spcBef>
                <a:spcPts val="0"/>
              </a:spcBef>
              <a:buSzPts val="2100"/>
            </a:pPr>
            <a:endParaRPr lang="en" sz="2800">
              <a:solidFill>
                <a:srgbClr val="000000"/>
              </a:solidFill>
            </a:endParaRPr>
          </a:p>
          <a:p>
            <a:pPr marL="584197" indent="-457200">
              <a:lnSpc>
                <a:spcPct val="95000"/>
              </a:lnSpc>
              <a:spcBef>
                <a:spcPts val="0"/>
              </a:spcBef>
              <a:buSzPts val="2100"/>
            </a:pPr>
            <a:r>
              <a:rPr lang="en" sz="2800">
                <a:solidFill>
                  <a:srgbClr val="000000"/>
                </a:solidFill>
              </a:rPr>
              <a:t>SARS-CoV-2 is </a:t>
            </a:r>
            <a:r>
              <a:rPr lang="en-US" sz="2800" b="1">
                <a:solidFill>
                  <a:srgbClr val="000000"/>
                </a:solidFill>
              </a:rPr>
              <a:t>more infectious</a:t>
            </a:r>
            <a:r>
              <a:rPr lang="en-US" sz="2800">
                <a:solidFill>
                  <a:srgbClr val="000000"/>
                </a:solidFill>
              </a:rPr>
              <a:t> than the flu</a:t>
            </a:r>
            <a:endParaRPr sz="2800">
              <a:solidFill>
                <a:srgbClr val="000000"/>
              </a:solidFill>
            </a:endParaRPr>
          </a:p>
          <a:p>
            <a:pPr marL="457200" indent="-457200">
              <a:lnSpc>
                <a:spcPct val="95000"/>
              </a:lnSpc>
              <a:spcBef>
                <a:spcPts val="0"/>
              </a:spcBef>
              <a:buSzPts val="688"/>
            </a:pPr>
            <a:endParaRPr sz="2800">
              <a:solidFill>
                <a:srgbClr val="000000"/>
              </a:solidFill>
            </a:endParaRPr>
          </a:p>
          <a:p>
            <a:pPr marL="584197" indent="-457200">
              <a:lnSpc>
                <a:spcPct val="95000"/>
              </a:lnSpc>
              <a:spcBef>
                <a:spcPts val="0"/>
              </a:spcBef>
              <a:buSzPts val="2100"/>
            </a:pPr>
            <a:r>
              <a:rPr lang="en-US" sz="2800">
                <a:solidFill>
                  <a:srgbClr val="000000"/>
                </a:solidFill>
              </a:rPr>
              <a:t>Compared to the flu, </a:t>
            </a:r>
            <a:r>
              <a:rPr lang="en" sz="2800">
                <a:solidFill>
                  <a:srgbClr val="000000"/>
                </a:solidFill>
              </a:rPr>
              <a:t>SARS-CoV-2 is associated </a:t>
            </a:r>
            <a:r>
              <a:rPr lang="en-US" sz="2800" err="1">
                <a:solidFill>
                  <a:srgbClr val="000000"/>
                </a:solidFill>
              </a:rPr>
              <a:t>wi</a:t>
            </a:r>
            <a:r>
              <a:rPr lang="en" sz="2800" err="1">
                <a:solidFill>
                  <a:srgbClr val="000000"/>
                </a:solidFill>
              </a:rPr>
              <a:t>th</a:t>
            </a:r>
            <a:r>
              <a:rPr lang="en" sz="2800">
                <a:solidFill>
                  <a:srgbClr val="000000"/>
                </a:solidFill>
              </a:rPr>
              <a:t> a higher risk of death as well as severe illness </a:t>
            </a:r>
            <a:r>
              <a:rPr lang="en" sz="2800" b="1">
                <a:solidFill>
                  <a:srgbClr val="000000"/>
                </a:solidFill>
              </a:rPr>
              <a:t>among people who are unvaccinated</a:t>
            </a:r>
          </a:p>
          <a:p>
            <a:pPr marL="584197" indent="-457200">
              <a:lnSpc>
                <a:spcPct val="95000"/>
              </a:lnSpc>
              <a:spcBef>
                <a:spcPts val="0"/>
              </a:spcBef>
              <a:buSzPts val="2100"/>
            </a:pPr>
            <a:endParaRPr lang="en" sz="2800" b="1">
              <a:solidFill>
                <a:srgbClr val="000000"/>
              </a:solidFill>
            </a:endParaRPr>
          </a:p>
          <a:p>
            <a:pPr marL="583565" indent="-457200">
              <a:lnSpc>
                <a:spcPct val="95000"/>
              </a:lnSpc>
              <a:spcBef>
                <a:spcPts val="0"/>
              </a:spcBef>
              <a:buSzPts val="2100"/>
            </a:pPr>
            <a:r>
              <a:rPr lang="en" sz="2800">
                <a:solidFill>
                  <a:srgbClr val="000000"/>
                </a:solidFill>
                <a:latin typeface="Calibri Light"/>
                <a:ea typeface="Open Sans"/>
                <a:cs typeface="Calibri Light"/>
              </a:rPr>
              <a:t>Some people with COVID-19 develop symptoms that last for a </a:t>
            </a:r>
            <a:r>
              <a:rPr lang="en" sz="2800" b="1">
                <a:solidFill>
                  <a:srgbClr val="000000"/>
                </a:solidFill>
                <a:latin typeface="Calibri Light"/>
                <a:ea typeface="Open Sans"/>
                <a:cs typeface="Calibri Light"/>
              </a:rPr>
              <a:t>long time </a:t>
            </a:r>
            <a:endParaRPr sz="2800" b="1">
              <a:solidFill>
                <a:srgbClr val="000000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45AA955-A60C-FC4C-8080-CDAD93A555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24"/>
    </mc:Choice>
    <mc:Fallback xmlns="">
      <p:transition spd="slow" advTm="22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482697-E219-6A44-9D52-842E637927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7345" y="1596747"/>
            <a:ext cx="10497311" cy="2060853"/>
          </a:xfrm>
        </p:spPr>
        <p:txBody>
          <a:bodyPr>
            <a:normAutofit fontScale="85000" lnSpcReduction="20000"/>
          </a:bodyPr>
          <a:lstStyle/>
          <a:p>
            <a:r>
              <a:rPr lang="en-US"/>
              <a:t>On behalf of our staff and patients, thank you for considering vaccination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F3F116-7771-D84B-8873-39CBE82292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33598" y="3954162"/>
            <a:ext cx="7924800" cy="2520779"/>
          </a:xfr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US" b="1" dirty="0"/>
              <a:t>Questions?</a:t>
            </a:r>
          </a:p>
          <a:p>
            <a:r>
              <a:rPr lang="en-US" dirty="0">
                <a:latin typeface="Calibri Light"/>
                <a:ea typeface="Open Sans"/>
                <a:cs typeface="Calibri Light"/>
              </a:rPr>
              <a:t>HMC Employee Health: </a:t>
            </a:r>
            <a:r>
              <a:rPr lang="en-US" dirty="0" err="1">
                <a:effectLst/>
              </a:rPr>
              <a:t>ehshmc@uw.edu</a:t>
            </a:r>
            <a:r>
              <a:rPr lang="en-US" dirty="0">
                <a:effectLst/>
              </a:rPr>
              <a:t> </a:t>
            </a:r>
            <a:endParaRPr lang="en-US" dirty="0">
              <a:latin typeface="Calibri Light"/>
              <a:ea typeface="Open Sans"/>
              <a:cs typeface="Calibri Light"/>
            </a:endParaRPr>
          </a:p>
          <a:p>
            <a:r>
              <a:rPr lang="en-US" dirty="0"/>
              <a:t>UWMC – NW Employee Health: </a:t>
            </a:r>
            <a:r>
              <a:rPr lang="en-US" dirty="0" err="1">
                <a:effectLst/>
              </a:rPr>
              <a:t>employeehealthNW@uw.edu</a:t>
            </a:r>
            <a:r>
              <a:rPr lang="en-US" dirty="0">
                <a:effectLst/>
              </a:rPr>
              <a:t> </a:t>
            </a:r>
          </a:p>
          <a:p>
            <a:r>
              <a:rPr lang="en-US" dirty="0">
                <a:effectLst/>
              </a:rPr>
              <a:t>UWMC – ML: </a:t>
            </a:r>
            <a:r>
              <a:rPr lang="en-US" dirty="0" err="1">
                <a:effectLst/>
              </a:rPr>
              <a:t>emhealth@uw.edu</a:t>
            </a:r>
            <a:r>
              <a:rPr lang="en-US" dirty="0">
                <a:effectLst/>
              </a:rPr>
              <a:t> </a:t>
            </a:r>
          </a:p>
          <a:p>
            <a:r>
              <a:rPr lang="en-US" dirty="0">
                <a:effectLst/>
              </a:rPr>
              <a:t>UW Neighborhood Clinics: </a:t>
            </a:r>
            <a:r>
              <a:rPr lang="en-US" dirty="0" err="1">
                <a:effectLst/>
              </a:rPr>
              <a:t>uwnc-employee-health@uw.edu</a:t>
            </a:r>
            <a:r>
              <a:rPr lang="en-US" dirty="0">
                <a:effectLst/>
              </a:rPr>
              <a:t> </a:t>
            </a:r>
          </a:p>
          <a:p>
            <a:endParaRPr lang="en-US" dirty="0">
              <a:effectLst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EDE2FCD-5049-0541-87A6-0BA67AF48D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66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73"/>
    </mc:Choice>
    <mc:Fallback xmlns="">
      <p:transition spd="slow" advTm="23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 algn="ctr">
              <a:buSzPts val="3300"/>
            </a:pPr>
            <a:r>
              <a:rPr lang="en" sz="3600"/>
              <a:t>The Declination Process</a:t>
            </a:r>
            <a:endParaRPr sz="3600"/>
          </a:p>
        </p:txBody>
      </p:sp>
      <p:sp>
        <p:nvSpPr>
          <p:cNvPr id="287" name="Google Shape;287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rmAutofit/>
          </a:bodyPr>
          <a:lstStyle/>
          <a:p>
            <a:pPr marL="237061" indent="-262460">
              <a:spcBef>
                <a:spcPts val="0"/>
              </a:spcBef>
              <a:buSzPts val="2500"/>
            </a:pPr>
            <a:r>
              <a:rPr lang="en" sz="2800">
                <a:solidFill>
                  <a:srgbClr val="000000"/>
                </a:solidFill>
              </a:rPr>
              <a:t>If you still choose to decline vaccination after completing this training, you will be asked to answer a series of questions on what you have just learned. </a:t>
            </a:r>
            <a:endParaRPr sz="2800">
              <a:solidFill>
                <a:srgbClr val="000000"/>
              </a:solidFill>
            </a:endParaRPr>
          </a:p>
          <a:p>
            <a:pPr marL="237061" indent="-262460">
              <a:buSzPts val="2500"/>
            </a:pPr>
            <a:r>
              <a:rPr lang="en" sz="2800">
                <a:solidFill>
                  <a:srgbClr val="000000"/>
                </a:solidFill>
              </a:rPr>
              <a:t>In order to receive credit for this course, you must successfully pass the quiz with a score of 100%. </a:t>
            </a:r>
            <a:endParaRPr sz="2800">
              <a:solidFill>
                <a:srgbClr val="000000"/>
              </a:solidFill>
            </a:endParaRPr>
          </a:p>
          <a:p>
            <a:pPr marL="237061" indent="-262460">
              <a:spcAft>
                <a:spcPts val="1600"/>
              </a:spcAft>
              <a:buSzPts val="2500"/>
            </a:pPr>
            <a:r>
              <a:rPr lang="en" sz="2800">
                <a:solidFill>
                  <a:srgbClr val="000000"/>
                </a:solidFill>
              </a:rPr>
              <a:t>If your declination is on medical grounds, please provide medical documentation to Employee Health along with your declination forms. </a:t>
            </a:r>
            <a:endParaRPr sz="2800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9180CDB-C721-D64C-8BBC-68A7ECC402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60"/>
    </mc:Choice>
    <mc:Fallback xmlns="">
      <p:transition spd="slow" advTm="27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9" descr="A close up of a flower&#10;&#10;Description automatically generated"/>
          <p:cNvPicPr preferRelativeResize="0"/>
          <p:nvPr/>
        </p:nvPicPr>
        <p:blipFill rotWithShape="1">
          <a:blip r:embed="rId5">
            <a:alphaModFix amt="50000"/>
          </a:blip>
          <a:srcRect/>
          <a:stretch/>
        </p:blipFill>
        <p:spPr>
          <a:xfrm>
            <a:off x="6096001" y="83733"/>
            <a:ext cx="6096001" cy="379152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83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COVID-19: </a:t>
            </a:r>
            <a:r>
              <a:rPr lang="en" b="1"/>
              <a:t>The</a:t>
            </a:r>
            <a:r>
              <a:rPr lang="en"/>
              <a:t> </a:t>
            </a:r>
            <a:r>
              <a:rPr lang="en" b="1"/>
              <a:t>Basics</a:t>
            </a:r>
            <a:endParaRPr b="1"/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4294967295"/>
          </p:nvPr>
        </p:nvSpPr>
        <p:spPr>
          <a:xfrm>
            <a:off x="415600" y="1536633"/>
            <a:ext cx="7675777" cy="472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457200" indent="-457200">
              <a:lnSpc>
                <a:spcPct val="95000"/>
              </a:lnSpc>
              <a:spcBef>
                <a:spcPts val="0"/>
              </a:spcBef>
              <a:buSzPts val="688"/>
            </a:pPr>
            <a:endParaRPr lang="en-US" sz="2800">
              <a:solidFill>
                <a:srgbClr val="000000"/>
              </a:solidFill>
            </a:endParaRPr>
          </a:p>
          <a:p>
            <a:pPr marL="584197" indent="-457200">
              <a:lnSpc>
                <a:spcPct val="95000"/>
              </a:lnSpc>
              <a:spcBef>
                <a:spcPts val="0"/>
              </a:spcBef>
              <a:buSzPts val="2100"/>
            </a:pPr>
            <a:r>
              <a:rPr lang="en-US" sz="2800">
                <a:solidFill>
                  <a:srgbClr val="000000"/>
                </a:solidFill>
              </a:rPr>
              <a:t>After exposure, it can take 2-14 days to become infectious</a:t>
            </a:r>
          </a:p>
          <a:p>
            <a:pPr marL="584197" indent="-457200">
              <a:lnSpc>
                <a:spcPct val="95000"/>
              </a:lnSpc>
              <a:spcBef>
                <a:spcPts val="0"/>
              </a:spcBef>
              <a:buSzPts val="2100"/>
            </a:pPr>
            <a:endParaRPr lang="en-US" sz="2800">
              <a:solidFill>
                <a:srgbClr val="000000"/>
              </a:solidFill>
            </a:endParaRPr>
          </a:p>
          <a:p>
            <a:pPr marL="584197" indent="-457200">
              <a:lnSpc>
                <a:spcPct val="95000"/>
              </a:lnSpc>
              <a:spcBef>
                <a:spcPts val="0"/>
              </a:spcBef>
              <a:buSzPts val="2100"/>
            </a:pPr>
            <a:r>
              <a:rPr lang="en-US" sz="2800">
                <a:solidFill>
                  <a:srgbClr val="000000"/>
                </a:solidFill>
              </a:rPr>
              <a:t>People with COVID-19 are infectious BEFORE they develop symptoms</a:t>
            </a:r>
          </a:p>
          <a:p>
            <a:pPr marL="584197" indent="-457200">
              <a:lnSpc>
                <a:spcPct val="95000"/>
              </a:lnSpc>
              <a:spcBef>
                <a:spcPts val="0"/>
              </a:spcBef>
              <a:buSzPts val="2100"/>
            </a:pPr>
            <a:endParaRPr lang="en-US" sz="2800">
              <a:solidFill>
                <a:srgbClr val="000000"/>
              </a:solidFill>
            </a:endParaRPr>
          </a:p>
          <a:p>
            <a:pPr marL="584197" indent="-457200">
              <a:lnSpc>
                <a:spcPct val="95000"/>
              </a:lnSpc>
              <a:spcBef>
                <a:spcPts val="0"/>
              </a:spcBef>
              <a:buSzPts val="2100"/>
            </a:pPr>
            <a:r>
              <a:rPr lang="en-US" sz="2800">
                <a:solidFill>
                  <a:srgbClr val="000000"/>
                </a:solidFill>
              </a:rPr>
              <a:t>Some people may be contagious even if they have no symptoms at all</a:t>
            </a:r>
          </a:p>
          <a:p>
            <a:pPr marL="584197" indent="-457200">
              <a:lnSpc>
                <a:spcPct val="95000"/>
              </a:lnSpc>
              <a:spcBef>
                <a:spcPts val="0"/>
              </a:spcBef>
              <a:buSzPts val="2100"/>
            </a:pPr>
            <a:endParaRPr lang="en-US" sz="2800">
              <a:solidFill>
                <a:srgbClr val="000000"/>
              </a:solidFill>
            </a:endParaRPr>
          </a:p>
          <a:p>
            <a:pPr marL="584197" indent="-457200">
              <a:lnSpc>
                <a:spcPct val="95000"/>
              </a:lnSpc>
              <a:spcBef>
                <a:spcPts val="0"/>
              </a:spcBef>
              <a:buSzPts val="2100"/>
            </a:pPr>
            <a:endParaRPr lang="en-US" sz="2800">
              <a:solidFill>
                <a:srgbClr val="000000"/>
              </a:solidFill>
            </a:endParaRPr>
          </a:p>
          <a:p>
            <a:pPr marL="584197" indent="-457200">
              <a:lnSpc>
                <a:spcPct val="95000"/>
              </a:lnSpc>
              <a:spcBef>
                <a:spcPts val="0"/>
              </a:spcBef>
              <a:buSzPts val="2100"/>
            </a:pPr>
            <a:endParaRPr lang="en-US" sz="2800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1DC06AA-6056-914D-BC1D-0A2A00F47E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0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49"/>
    </mc:Choice>
    <mc:Fallback xmlns="">
      <p:transition spd="slow" advTm="14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>
            <a:spLocks noGrp="1"/>
          </p:cNvSpPr>
          <p:nvPr>
            <p:ph type="title"/>
          </p:nvPr>
        </p:nvSpPr>
        <p:spPr>
          <a:xfrm>
            <a:off x="838193" y="158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 algn="ctr">
              <a:buSzPts val="3300"/>
            </a:pPr>
            <a:r>
              <a:rPr lang="en" sz="4000"/>
              <a:t>Symptoms/Presentation</a:t>
            </a:r>
            <a:endParaRPr sz="4000"/>
          </a:p>
        </p:txBody>
      </p:sp>
      <p:sp>
        <p:nvSpPr>
          <p:cNvPr id="120" name="Google Shape;120;p22"/>
          <p:cNvSpPr txBox="1">
            <a:spLocks noGrp="1"/>
          </p:cNvSpPr>
          <p:nvPr>
            <p:ph type="body" idx="1"/>
          </p:nvPr>
        </p:nvSpPr>
        <p:spPr>
          <a:xfrm>
            <a:off x="838193" y="1169581"/>
            <a:ext cx="10515600" cy="50231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rmAutofit/>
          </a:bodyPr>
          <a:lstStyle/>
          <a:p>
            <a:pPr marL="457200" indent="-457200">
              <a:lnSpc>
                <a:spcPct val="150000"/>
              </a:lnSpc>
              <a:spcBef>
                <a:spcPts val="0"/>
              </a:spcBef>
              <a:buSzPts val="2200"/>
            </a:pPr>
            <a:r>
              <a:rPr lang="en" sz="2800"/>
              <a:t>People with COVID-19 can have a wide variety of symptoms</a:t>
            </a:r>
            <a:endParaRPr sz="2800"/>
          </a:p>
          <a:p>
            <a:pPr marL="457200" indent="-457200">
              <a:lnSpc>
                <a:spcPct val="150000"/>
              </a:lnSpc>
              <a:spcAft>
                <a:spcPts val="1600"/>
              </a:spcAft>
              <a:buSzPts val="2200"/>
            </a:pPr>
            <a:r>
              <a:rPr lang="en" sz="2800"/>
              <a:t>There’s no way to know how it will present in a given patient until they get it. </a:t>
            </a:r>
            <a:endParaRPr sz="2800"/>
          </a:p>
        </p:txBody>
      </p:sp>
      <p:sp>
        <p:nvSpPr>
          <p:cNvPr id="121" name="Google Shape;121;p22"/>
          <p:cNvSpPr/>
          <p:nvPr/>
        </p:nvSpPr>
        <p:spPr>
          <a:xfrm>
            <a:off x="838194" y="4871992"/>
            <a:ext cx="10515599" cy="914400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tx1">
                  <a:lumMod val="75000"/>
                </a:schemeClr>
              </a:gs>
              <a:gs pos="50000">
                <a:schemeClr val="tx1">
                  <a:lumMod val="60000"/>
                  <a:lumOff val="40000"/>
                </a:schemeClr>
              </a:gs>
              <a:gs pos="100000">
                <a:schemeClr val="tx1">
                  <a:lumMod val="40000"/>
                  <a:lumOff val="60000"/>
                </a:schemeClr>
              </a:gs>
            </a:gsLst>
            <a:lin ang="10800000" scaled="0"/>
          </a:gra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22"/>
          <p:cNvSpPr txBox="1"/>
          <p:nvPr/>
        </p:nvSpPr>
        <p:spPr>
          <a:xfrm rot="-2175660">
            <a:off x="522197" y="3961574"/>
            <a:ext cx="197682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Asymptomatic</a:t>
            </a:r>
            <a:endParaRPr sz="1467"/>
          </a:p>
        </p:txBody>
      </p:sp>
      <p:sp>
        <p:nvSpPr>
          <p:cNvPr id="123" name="Google Shape;123;p22"/>
          <p:cNvSpPr txBox="1"/>
          <p:nvPr/>
        </p:nvSpPr>
        <p:spPr>
          <a:xfrm rot="-2262746" flipH="1">
            <a:off x="10803462" y="3973630"/>
            <a:ext cx="168592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Fatal</a:t>
            </a:r>
            <a:endParaRPr sz="1467"/>
          </a:p>
        </p:txBody>
      </p:sp>
      <p:sp>
        <p:nvSpPr>
          <p:cNvPr id="124" name="Google Shape;124;p22"/>
          <p:cNvSpPr txBox="1"/>
          <p:nvPr/>
        </p:nvSpPr>
        <p:spPr>
          <a:xfrm rot="-2127399">
            <a:off x="2157890" y="4047969"/>
            <a:ext cx="17152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Mild/flu-like</a:t>
            </a:r>
            <a:endParaRPr sz="1467"/>
          </a:p>
        </p:txBody>
      </p:sp>
      <p:sp>
        <p:nvSpPr>
          <p:cNvPr id="125" name="Google Shape;125;p22"/>
          <p:cNvSpPr txBox="1"/>
          <p:nvPr/>
        </p:nvSpPr>
        <p:spPr>
          <a:xfrm rot="-2119174">
            <a:off x="8593088" y="3707113"/>
            <a:ext cx="274305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Acute/ICU-level care</a:t>
            </a:r>
            <a:endParaRPr sz="1467"/>
          </a:p>
        </p:txBody>
      </p:sp>
      <p:sp>
        <p:nvSpPr>
          <p:cNvPr id="126" name="Google Shape;126;p22"/>
          <p:cNvSpPr txBox="1"/>
          <p:nvPr/>
        </p:nvSpPr>
        <p:spPr>
          <a:xfrm rot="-1890766">
            <a:off x="4692396" y="3732747"/>
            <a:ext cx="309982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Chronic/”</a:t>
            </a:r>
            <a:r>
              <a:rPr lang="en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long-haulers</a:t>
            </a: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sz="1467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70880DF-A511-7545-91ED-472E5DF2A7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90"/>
    </mc:Choice>
    <mc:Fallback xmlns="">
      <p:transition spd="slow" advTm="44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 algn="ctr">
              <a:buSzPts val="3300"/>
            </a:pPr>
            <a:r>
              <a:rPr lang="en" sz="4000"/>
              <a:t>When you are vaccinated, you protect…</a:t>
            </a:r>
            <a:endParaRPr sz="4000"/>
          </a:p>
        </p:txBody>
      </p:sp>
      <p:sp>
        <p:nvSpPr>
          <p:cNvPr id="158" name="Google Shape;158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243084" cy="43513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rmAutofit/>
          </a:bodyPr>
          <a:lstStyle/>
          <a:p>
            <a:pPr marL="571500" indent="-571500">
              <a:lnSpc>
                <a:spcPct val="150000"/>
              </a:lnSpc>
              <a:spcBef>
                <a:spcPts val="0"/>
              </a:spcBef>
              <a:buSzPts val="3100"/>
            </a:pPr>
            <a:r>
              <a:rPr lang="en" sz="3200"/>
              <a:t>Yourself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SzPts val="3100"/>
            </a:pPr>
            <a:r>
              <a:rPr lang="en" sz="3200"/>
              <a:t>Your loved ones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SzPts val="3100"/>
            </a:pPr>
            <a:r>
              <a:rPr lang="en" sz="3200"/>
              <a:t>Your community 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SzPts val="3100"/>
            </a:pPr>
            <a:r>
              <a:rPr lang="en" sz="3200" b="1"/>
              <a:t>Your patients 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SzPts val="3100"/>
            </a:pPr>
            <a:endParaRPr lang="en" sz="2800" b="1"/>
          </a:p>
        </p:txBody>
      </p:sp>
      <p:pic>
        <p:nvPicPr>
          <p:cNvPr id="159" name="Google Shape;159;p25" descr="A picture containing building, cloc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13134" r="6960"/>
          <a:stretch/>
        </p:blipFill>
        <p:spPr>
          <a:xfrm>
            <a:off x="6485860" y="1690688"/>
            <a:ext cx="5893511" cy="55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1C6F3D8-FDBA-864B-945D-7CDC1295DA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68"/>
    </mc:Choice>
    <mc:Fallback xmlns="">
      <p:transition spd="slow" advTm="8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 algn="ctr">
              <a:buSzPts val="3300"/>
            </a:pPr>
            <a:r>
              <a:rPr lang="en" sz="4000"/>
              <a:t>When you are vaccinated, you have a…</a:t>
            </a:r>
            <a:endParaRPr sz="4000"/>
          </a:p>
        </p:txBody>
      </p:sp>
      <p:sp>
        <p:nvSpPr>
          <p:cNvPr id="158" name="Google Shape;158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700284" cy="43513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457200" indent="-457200">
              <a:lnSpc>
                <a:spcPct val="150000"/>
              </a:lnSpc>
              <a:spcBef>
                <a:spcPts val="0"/>
              </a:spcBef>
              <a:buSzPts val="3100"/>
            </a:pPr>
            <a:r>
              <a:rPr lang="en" sz="3000"/>
              <a:t>Much lower risk of </a:t>
            </a:r>
            <a:r>
              <a:rPr lang="en" sz="3000" b="1"/>
              <a:t>catching</a:t>
            </a:r>
            <a:r>
              <a:rPr lang="en" sz="3000"/>
              <a:t> COVID-19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SzPts val="3100"/>
            </a:pPr>
            <a:r>
              <a:rPr lang="en" sz="3000"/>
              <a:t>Much lower risk of developing </a:t>
            </a:r>
            <a:r>
              <a:rPr lang="en" sz="3000" b="1"/>
              <a:t>severe</a:t>
            </a:r>
            <a:r>
              <a:rPr lang="en" sz="3000"/>
              <a:t> infection (regardless of variants)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SzPts val="3100"/>
            </a:pPr>
            <a:r>
              <a:rPr lang="en" sz="3000"/>
              <a:t>Much lower chance of </a:t>
            </a:r>
            <a:r>
              <a:rPr lang="en" sz="3000" b="1"/>
              <a:t>infecting</a:t>
            </a:r>
            <a:r>
              <a:rPr lang="en" sz="3000"/>
              <a:t> others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SzPts val="3100"/>
            </a:pPr>
            <a:endParaRPr lang="en" sz="3000" b="1"/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SzPts val="3100"/>
            </a:pPr>
            <a:endParaRPr lang="en" sz="3000" b="1"/>
          </a:p>
        </p:txBody>
      </p:sp>
      <p:pic>
        <p:nvPicPr>
          <p:cNvPr id="159" name="Google Shape;159;p25" descr="A picture containing building, cloc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13134" r="6960"/>
          <a:stretch/>
        </p:blipFill>
        <p:spPr>
          <a:xfrm>
            <a:off x="6485860" y="1690688"/>
            <a:ext cx="5893511" cy="55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DA88038-4189-3144-9DC8-684D574311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29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03"/>
    </mc:Choice>
    <mc:Fallback xmlns="">
      <p:transition spd="slow" advTm="13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6"/>
          <p:cNvSpPr txBox="1">
            <a:spLocks noGrp="1"/>
          </p:cNvSpPr>
          <p:nvPr>
            <p:ph type="title"/>
          </p:nvPr>
        </p:nvSpPr>
        <p:spPr>
          <a:xfrm>
            <a:off x="831851" y="1709739"/>
            <a:ext cx="10515600" cy="2852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b" anchorCtr="0">
            <a:normAutofit/>
          </a:bodyPr>
          <a:lstStyle/>
          <a:p>
            <a:r>
              <a:rPr lang="en" sz="4800"/>
              <a:t>Let’s </a:t>
            </a:r>
            <a:r>
              <a:rPr lang="en" sz="4800" b="1"/>
              <a:t>talk</a:t>
            </a:r>
            <a:r>
              <a:rPr lang="en" sz="4800"/>
              <a:t> about COVID-19 vaccines</a:t>
            </a:r>
            <a:endParaRPr sz="4800"/>
          </a:p>
        </p:txBody>
      </p:sp>
      <p:pic>
        <p:nvPicPr>
          <p:cNvPr id="166" name="Google Shape;16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90000" y="196433"/>
            <a:ext cx="3975000" cy="312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F1828DD-B7B4-D74A-AA76-32896C3728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1"/>
    </mc:Choice>
    <mc:Fallback xmlns="">
      <p:transition spd="slow" advTm="4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7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5831834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 algn="ctr">
              <a:buSzPts val="3300"/>
            </a:pPr>
            <a:r>
              <a:rPr lang="en" sz="4000"/>
              <a:t>mRNA Vaccines</a:t>
            </a:r>
            <a:endParaRPr sz="4000"/>
          </a:p>
        </p:txBody>
      </p:sp>
      <p:pic>
        <p:nvPicPr>
          <p:cNvPr id="174" name="Google Shape;174;p27"/>
          <p:cNvPicPr preferRelativeResize="0"/>
          <p:nvPr/>
        </p:nvPicPr>
        <p:blipFill rotWithShape="1">
          <a:blip r:embed="rId5">
            <a:alphaModFix/>
          </a:blip>
          <a:srcRect t="2144" b="12356"/>
          <a:stretch/>
        </p:blipFill>
        <p:spPr>
          <a:xfrm>
            <a:off x="6543748" y="294850"/>
            <a:ext cx="5504378" cy="597058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58;p25">
            <a:extLst>
              <a:ext uri="{FF2B5EF4-FFF2-40B4-BE49-F238E27FC236}">
                <a16:creationId xmlns:a16="http://schemas.microsoft.com/office/drawing/2014/main" id="{3AD96538-0479-9D40-B401-8367CDF60BD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26950" y="1104474"/>
            <a:ext cx="6243084" cy="43513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rmAutofit/>
          </a:bodyPr>
          <a:lstStyle/>
          <a:p>
            <a:pPr marL="237061" indent="-313259">
              <a:lnSpc>
                <a:spcPct val="150000"/>
              </a:lnSpc>
              <a:spcBef>
                <a:spcPts val="0"/>
              </a:spcBef>
              <a:buSzPts val="3100"/>
            </a:pPr>
            <a:r>
              <a:rPr lang="en-US" sz="3200"/>
              <a:t>P</a:t>
            </a:r>
            <a:r>
              <a:rPr lang="en" sz="3200" err="1"/>
              <a:t>fizer</a:t>
            </a:r>
            <a:r>
              <a:rPr lang="en" sz="3200"/>
              <a:t> &amp; </a:t>
            </a:r>
            <a:r>
              <a:rPr lang="en" sz="3200" err="1"/>
              <a:t>Moderna</a:t>
            </a:r>
            <a:endParaRPr lang="en" sz="3200"/>
          </a:p>
          <a:p>
            <a:pPr marL="237061" indent="-313259">
              <a:lnSpc>
                <a:spcPct val="150000"/>
              </a:lnSpc>
              <a:spcBef>
                <a:spcPts val="0"/>
              </a:spcBef>
              <a:buSzPts val="3100"/>
            </a:pPr>
            <a:r>
              <a:rPr lang="en" sz="3200"/>
              <a:t>2 doses</a:t>
            </a:r>
          </a:p>
          <a:p>
            <a:pPr marL="237061" indent="-313259">
              <a:lnSpc>
                <a:spcPct val="150000"/>
              </a:lnSpc>
              <a:spcBef>
                <a:spcPts val="0"/>
              </a:spcBef>
              <a:buSzPts val="3100"/>
            </a:pPr>
            <a:r>
              <a:rPr lang="en" sz="3200" b="1"/>
              <a:t>HIGHLY</a:t>
            </a:r>
            <a:r>
              <a:rPr lang="en" sz="3200"/>
              <a:t> effective in preventing infection and protecting against severe infection</a:t>
            </a:r>
          </a:p>
          <a:p>
            <a:pPr marL="237061" indent="-313259">
              <a:lnSpc>
                <a:spcPct val="150000"/>
              </a:lnSpc>
              <a:spcBef>
                <a:spcPts val="0"/>
              </a:spcBef>
              <a:buSzPts val="3100"/>
            </a:pPr>
            <a:endParaRPr lang="en" sz="3200" b="1"/>
          </a:p>
          <a:p>
            <a:pPr marL="0" indent="0">
              <a:lnSpc>
                <a:spcPct val="150000"/>
              </a:lnSpc>
              <a:spcBef>
                <a:spcPts val="0"/>
              </a:spcBef>
              <a:buSzPts val="3100"/>
              <a:buNone/>
            </a:pPr>
            <a:endParaRPr lang="en" sz="2800" b="1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812A406-7A57-D741-B80D-8590CA3C56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86"/>
    </mc:Choice>
    <mc:Fallback xmlns="">
      <p:transition spd="slow" advTm="35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7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7372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 algn="ctr">
              <a:buSzPts val="3300"/>
            </a:pPr>
            <a:r>
              <a:rPr lang="en" sz="4000"/>
              <a:t>Do these vaccines cause an immune response?</a:t>
            </a:r>
            <a:endParaRPr sz="4000"/>
          </a:p>
        </p:txBody>
      </p:sp>
      <p:sp>
        <p:nvSpPr>
          <p:cNvPr id="9" name="Google Shape;158;p25">
            <a:extLst>
              <a:ext uri="{FF2B5EF4-FFF2-40B4-BE49-F238E27FC236}">
                <a16:creationId xmlns:a16="http://schemas.microsoft.com/office/drawing/2014/main" id="{3AD96538-0479-9D40-B401-8367CDF60BD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26950" y="1104474"/>
            <a:ext cx="10926850" cy="43513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rmAutofit/>
          </a:bodyPr>
          <a:lstStyle/>
          <a:p>
            <a:pPr marL="237061" indent="-313259">
              <a:lnSpc>
                <a:spcPct val="150000"/>
              </a:lnSpc>
              <a:spcBef>
                <a:spcPts val="0"/>
              </a:spcBef>
              <a:buSzPts val="3100"/>
            </a:pPr>
            <a:r>
              <a:rPr lang="en-US" sz="3200"/>
              <a:t>Yes! This means your immune system is working</a:t>
            </a:r>
          </a:p>
          <a:p>
            <a:pPr marL="237061" indent="-313259">
              <a:lnSpc>
                <a:spcPct val="150000"/>
              </a:lnSpc>
              <a:spcBef>
                <a:spcPts val="0"/>
              </a:spcBef>
              <a:buSzPts val="3100"/>
            </a:pPr>
            <a:r>
              <a:rPr lang="en-US" sz="3200"/>
              <a:t>Sore arm, fatigue, sometimes fevers, body aches and other responses are common</a:t>
            </a:r>
          </a:p>
          <a:p>
            <a:pPr marL="237061" indent="-313259">
              <a:lnSpc>
                <a:spcPct val="150000"/>
              </a:lnSpc>
              <a:spcBef>
                <a:spcPts val="0"/>
              </a:spcBef>
              <a:buSzPts val="3100"/>
            </a:pPr>
            <a:r>
              <a:rPr lang="en-US" sz="3200"/>
              <a:t>In some cases they may interrupt your work for 1-2 days after vaccination</a:t>
            </a:r>
            <a:endParaRPr lang="en" sz="3200"/>
          </a:p>
          <a:p>
            <a:pPr marL="237061" indent="-313259">
              <a:lnSpc>
                <a:spcPct val="150000"/>
              </a:lnSpc>
              <a:spcBef>
                <a:spcPts val="0"/>
              </a:spcBef>
              <a:buSzPts val="3100"/>
            </a:pPr>
            <a:endParaRPr lang="en" sz="3200" b="1"/>
          </a:p>
          <a:p>
            <a:pPr marL="0" indent="0">
              <a:lnSpc>
                <a:spcPct val="150000"/>
              </a:lnSpc>
              <a:spcBef>
                <a:spcPts val="0"/>
              </a:spcBef>
              <a:buSzPts val="3100"/>
              <a:buNone/>
            </a:pPr>
            <a:endParaRPr lang="en" sz="2800" b="1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2248871-7483-1F42-8210-B55393FA2A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3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49"/>
    </mc:Choice>
    <mc:Fallback xmlns="">
      <p:transition spd="slow" advTm="37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Brand Custom Colors">
      <a:dk1>
        <a:srgbClr val="32006E"/>
      </a:dk1>
      <a:lt1>
        <a:srgbClr val="FFFFFF"/>
      </a:lt1>
      <a:dk2>
        <a:srgbClr val="566069"/>
      </a:dk2>
      <a:lt2>
        <a:srgbClr val="C3C5C8"/>
      </a:lt2>
      <a:accent1>
        <a:srgbClr val="76236C"/>
      </a:accent1>
      <a:accent2>
        <a:srgbClr val="FFC700"/>
      </a:accent2>
      <a:accent3>
        <a:srgbClr val="2C69CE"/>
      </a:accent3>
      <a:accent4>
        <a:srgbClr val="D24310"/>
      </a:accent4>
      <a:accent5>
        <a:srgbClr val="32006E"/>
      </a:accent5>
      <a:accent6>
        <a:srgbClr val="00899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WM_PowerPoint_v2a_TEMPLATE" id="{E30981B8-F7DA-7B45-B4D3-E29FC260F228}" vid="{47242FE8-A881-254D-A9DA-346A0C39858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8916</TotalTime>
  <Words>909</Words>
  <Application>Microsoft Macintosh PowerPoint</Application>
  <PresentationFormat>Widescreen</PresentationFormat>
  <Paragraphs>121</Paragraphs>
  <Slides>21</Slides>
  <Notes>19</Notes>
  <HiddenSlides>0</HiddenSlides>
  <MMClips>21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Calibri Light</vt:lpstr>
      <vt:lpstr>Encode Sans</vt:lpstr>
      <vt:lpstr>Encode Sans Normal</vt:lpstr>
      <vt:lpstr>Lato</vt:lpstr>
      <vt:lpstr>Open Sans</vt:lpstr>
      <vt:lpstr>Open Sans Semibold</vt:lpstr>
      <vt:lpstr>Source Sans Pro</vt:lpstr>
      <vt:lpstr>Office Theme</vt:lpstr>
      <vt:lpstr>PowerPoint Presentation</vt:lpstr>
      <vt:lpstr>COVID-19: The Basics</vt:lpstr>
      <vt:lpstr>COVID-19: The Basics</vt:lpstr>
      <vt:lpstr>Symptoms/Presentation</vt:lpstr>
      <vt:lpstr>When you are vaccinated, you protect…</vt:lpstr>
      <vt:lpstr>When you are vaccinated, you have a…</vt:lpstr>
      <vt:lpstr>Let’s talk about COVID-19 vaccines</vt:lpstr>
      <vt:lpstr>mRNA Vaccines</vt:lpstr>
      <vt:lpstr>Do these vaccines cause an immune response?</vt:lpstr>
      <vt:lpstr>COVID-19 Vaccine Myth:</vt:lpstr>
      <vt:lpstr>Are these vaccines safe?</vt:lpstr>
      <vt:lpstr>COVID-19 Vaccine Myth:</vt:lpstr>
      <vt:lpstr>What about long term effects?</vt:lpstr>
      <vt:lpstr>Johnson &amp; Johnson</vt:lpstr>
      <vt:lpstr>COVID-19 Vaccine Myth:</vt:lpstr>
      <vt:lpstr>COVID-19 Vaccine Myth:</vt:lpstr>
      <vt:lpstr>COVID-19 Vaccine Myth:</vt:lpstr>
      <vt:lpstr>The Bottom Line</vt:lpstr>
      <vt:lpstr>The Bottom Line (continued)</vt:lpstr>
      <vt:lpstr>PowerPoint Presentation</vt:lpstr>
      <vt:lpstr>The Declination Process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Nandita S Mani</cp:lastModifiedBy>
  <cp:revision>9</cp:revision>
  <cp:lastPrinted>2018-07-27T17:53:25Z</cp:lastPrinted>
  <dcterms:created xsi:type="dcterms:W3CDTF">2018-07-26T16:38:53Z</dcterms:created>
  <dcterms:modified xsi:type="dcterms:W3CDTF">2021-07-16T05:32:13Z</dcterms:modified>
</cp:coreProperties>
</file>